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90" r:id="rId3"/>
    <p:sldId id="381" r:id="rId4"/>
    <p:sldId id="307" r:id="rId5"/>
    <p:sldId id="309" r:id="rId6"/>
    <p:sldId id="380" r:id="rId7"/>
    <p:sldId id="263" r:id="rId8"/>
    <p:sldId id="264" r:id="rId9"/>
    <p:sldId id="389" r:id="rId10"/>
    <p:sldId id="359" r:id="rId11"/>
    <p:sldId id="360" r:id="rId12"/>
    <p:sldId id="392" r:id="rId13"/>
    <p:sldId id="393" r:id="rId14"/>
    <p:sldId id="384" r:id="rId15"/>
    <p:sldId id="363" r:id="rId16"/>
    <p:sldId id="382" r:id="rId17"/>
    <p:sldId id="372" r:id="rId18"/>
    <p:sldId id="310" r:id="rId19"/>
    <p:sldId id="394" r:id="rId20"/>
    <p:sldId id="277" r:id="rId21"/>
    <p:sldId id="278" r:id="rId22"/>
    <p:sldId id="373" r:id="rId23"/>
    <p:sldId id="308" r:id="rId24"/>
    <p:sldId id="296" r:id="rId25"/>
    <p:sldId id="425" r:id="rId26"/>
    <p:sldId id="400" r:id="rId27"/>
    <p:sldId id="294" r:id="rId28"/>
    <p:sldId id="293" r:id="rId29"/>
    <p:sldId id="295" r:id="rId30"/>
    <p:sldId id="298" r:id="rId31"/>
    <p:sldId id="297" r:id="rId32"/>
    <p:sldId id="395" r:id="rId33"/>
    <p:sldId id="396" r:id="rId34"/>
    <p:sldId id="397" r:id="rId35"/>
    <p:sldId id="398" r:id="rId36"/>
    <p:sldId id="288"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lvl9pPr>
  </p:defaultTextStyle>
  <p:extLst>
    <p:ext uri="{EFAFB233-063F-42B5-8137-9DF3F51BA10A}">
      <p15:sldGuideLst xmlns="" xmlns:p15="http://schemas.microsoft.com/office/powerpoint/2012/main">
        <p15:guide id="1" orient="horz" pos="21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3091" autoAdjust="0"/>
  </p:normalViewPr>
  <p:slideViewPr>
    <p:cSldViewPr snapToGrid="0" snapToObjects="1">
      <p:cViewPr varScale="1">
        <p:scale>
          <a:sx n="106" d="100"/>
          <a:sy n="106" d="100"/>
        </p:scale>
        <p:origin x="-708" y="-90"/>
      </p:cViewPr>
      <p:guideLst>
        <p:guide orient="horz" pos="2178"/>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PC</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Sheet1!$A$2:$A$4</c:f>
              <c:strCache>
                <c:ptCount val="3"/>
                <c:pt idx="0">
                  <c:v>Shipments in 2014</c:v>
                </c:pt>
                <c:pt idx="1">
                  <c:v>Shipments in 2015</c:v>
                </c:pt>
                <c:pt idx="2">
                  <c:v>Shipments in 2016</c:v>
                </c:pt>
              </c:strCache>
            </c:strRef>
          </c:cat>
          <c:val>
            <c:numRef>
              <c:f>Sheet1!$B$2:$B$4</c:f>
              <c:numCache>
                <c:formatCode>General</c:formatCode>
                <c:ptCount val="3"/>
                <c:pt idx="0">
                  <c:v>3.03</c:v>
                </c:pt>
                <c:pt idx="1">
                  <c:v>2.89</c:v>
                </c:pt>
                <c:pt idx="2">
                  <c:v>2.69</c:v>
                </c:pt>
              </c:numCache>
            </c:numRef>
          </c:val>
          <c:extLst xmlns:c16r2="http://schemas.microsoft.com/office/drawing/2015/06/chart">
            <c:ext xmlns:c16="http://schemas.microsoft.com/office/drawing/2014/chart" uri="{C3380CC4-5D6E-409C-BE32-E72D297353CC}">
              <c16:uniqueId val="{00000000-B3A2-4F5C-91E9-C2427E42C271}"/>
            </c:ext>
          </c:extLst>
        </c:ser>
        <c:ser>
          <c:idx val="1"/>
          <c:order val="1"/>
          <c:tx>
            <c:strRef>
              <c:f>Sheet1!$C$1</c:f>
              <c:strCache>
                <c:ptCount val="1"/>
                <c:pt idx="0">
                  <c:v>Mobile devices</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Sheet1!$A$2:$A$4</c:f>
              <c:strCache>
                <c:ptCount val="3"/>
                <c:pt idx="0">
                  <c:v>Shipments in 2014</c:v>
                </c:pt>
                <c:pt idx="1">
                  <c:v>Shipments in 2015</c:v>
                </c:pt>
                <c:pt idx="2">
                  <c:v>Shipments in 2016</c:v>
                </c:pt>
              </c:strCache>
            </c:strRef>
          </c:cat>
          <c:val>
            <c:numRef>
              <c:f>Sheet1!$C$2:$C$4</c:f>
              <c:numCache>
                <c:formatCode>General</c:formatCode>
                <c:ptCount val="3"/>
                <c:pt idx="0">
                  <c:v>11.6</c:v>
                </c:pt>
                <c:pt idx="1">
                  <c:v>12.93</c:v>
                </c:pt>
                <c:pt idx="2">
                  <c:v>14.7</c:v>
                </c:pt>
              </c:numCache>
            </c:numRef>
          </c:val>
          <c:extLst xmlns:c16r2="http://schemas.microsoft.com/office/drawing/2015/06/chart">
            <c:ext xmlns:c16="http://schemas.microsoft.com/office/drawing/2014/chart" uri="{C3380CC4-5D6E-409C-BE32-E72D297353CC}">
              <c16:uniqueId val="{00000001-B3A2-4F5C-91E9-C2427E42C271}"/>
            </c:ext>
          </c:extLst>
        </c:ser>
        <c:ser>
          <c:idx val="2"/>
          <c:order val="2"/>
          <c:tx>
            <c:strRef>
              <c:f>Sheet1!$D$1</c:f>
              <c:strCache>
                <c:ptCount val="1"/>
                <c:pt idx="0">
                  <c:v>IoT equipment</c:v>
                </c:pt>
              </c:strCache>
            </c:strRef>
          </c:tx>
          <c:invertIfNegative val="0"/>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Sheet1!$A$2:$A$4</c:f>
              <c:strCache>
                <c:ptCount val="3"/>
                <c:pt idx="0">
                  <c:v>Shipments in 2014</c:v>
                </c:pt>
                <c:pt idx="1">
                  <c:v>Shipments in 2015</c:v>
                </c:pt>
                <c:pt idx="2">
                  <c:v>Shipments in 2016</c:v>
                </c:pt>
              </c:strCache>
            </c:strRef>
          </c:cat>
          <c:val>
            <c:numRef>
              <c:f>Sheet1!$D$2:$D$4</c:f>
              <c:numCache>
                <c:formatCode>General</c:formatCode>
                <c:ptCount val="3"/>
                <c:pt idx="0">
                  <c:v>13.77</c:v>
                </c:pt>
                <c:pt idx="1">
                  <c:v>16.91</c:v>
                </c:pt>
                <c:pt idx="2">
                  <c:v>19.95</c:v>
                </c:pt>
              </c:numCache>
            </c:numRef>
          </c:val>
          <c:extLst xmlns:c16r2="http://schemas.microsoft.com/office/drawing/2015/06/chart">
            <c:ext xmlns:c16="http://schemas.microsoft.com/office/drawing/2014/chart" uri="{C3380CC4-5D6E-409C-BE32-E72D297353CC}">
              <c16:uniqueId val="{00000002-B3A2-4F5C-91E9-C2427E42C271}"/>
            </c:ext>
          </c:extLst>
        </c:ser>
        <c:dLbls>
          <c:showLegendKey val="0"/>
          <c:showVal val="1"/>
          <c:showCatName val="0"/>
          <c:showSerName val="0"/>
          <c:showPercent val="0"/>
          <c:showBubbleSize val="0"/>
        </c:dLbls>
        <c:gapWidth val="75"/>
        <c:axId val="132597248"/>
        <c:axId val="208895296"/>
      </c:barChart>
      <c:catAx>
        <c:axId val="132597248"/>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crossAx val="208895296"/>
        <c:crosses val="autoZero"/>
        <c:auto val="1"/>
        <c:lblAlgn val="ctr"/>
        <c:lblOffset val="100"/>
        <c:noMultiLvlLbl val="0"/>
      </c:catAx>
      <c:valAx>
        <c:axId val="208895296"/>
        <c:scaling>
          <c:orientation val="minMax"/>
        </c:scaling>
        <c:delete val="0"/>
        <c:axPos val="l"/>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crossAx val="132597248"/>
        <c:crosses val="autoZero"/>
        <c:crossBetween val="between"/>
      </c:valAx>
    </c:plotArea>
    <c:legend>
      <c:legendPos val="b"/>
      <c:layout/>
      <c:overlay val="0"/>
      <c:txPr>
        <a:bodyPr rot="0" spcFirstLastPara="0" vertOverflow="ellipsis" vert="horz" wrap="square" anchor="ctr" anchorCtr="1"/>
        <a:lstStyle/>
        <a:p>
          <a:pPr>
            <a:defRPr lang="zh-CN" sz="1800" b="0" i="0" u="none" strike="noStrike" kern="1200" baseline="0">
              <a:solidFill>
                <a:schemeClr val="tx1"/>
              </a:solidFill>
              <a:latin typeface="+mn-lt"/>
              <a:ea typeface="+mn-ea"/>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 name="Shape 15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75056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3548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4338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1253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7667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80510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5093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7309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59798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2550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218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defRPr/>
            </a:pPr>
            <a:endParaRPr kumimoji="1" lang="zh-CN" altLang="en-US" dirty="0"/>
          </a:p>
        </p:txBody>
      </p:sp>
    </p:spTree>
    <p:extLst>
      <p:ext uri="{BB962C8B-B14F-4D97-AF65-F5344CB8AC3E}">
        <p14:creationId xmlns:p14="http://schemas.microsoft.com/office/powerpoint/2010/main" val="69536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0939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5177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44575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18532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defRPr/>
            </a:pPr>
            <a:endParaRPr lang="zh-CN" altLang="en-US" dirty="0"/>
          </a:p>
        </p:txBody>
      </p:sp>
    </p:spTree>
    <p:extLst>
      <p:ext uri="{BB962C8B-B14F-4D97-AF65-F5344CB8AC3E}">
        <p14:creationId xmlns:p14="http://schemas.microsoft.com/office/powerpoint/2010/main" val="297199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7987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6332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8719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073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63397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70233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7687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551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0605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30339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678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44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609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a:spLocks noGrp="1"/>
          </p:cNvSpPr>
          <p:nvPr>
            <p:ph type="body" sz="quarter" idx="1" hasCustomPrompt="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1" name="标题文本"/>
          <p:cNvSpPr>
            <a:spLocks noGrp="1"/>
          </p:cNvSpPr>
          <p:nvPr>
            <p:ph type="title" hasCustomPrompt="1"/>
          </p:nvPr>
        </p:nvSpPr>
        <p:spPr>
          <a:xfrm>
            <a:off x="8724900" y="365125"/>
            <a:ext cx="2628900" cy="5811838"/>
          </a:xfrm>
          <a:prstGeom prst="rect">
            <a:avLst/>
          </a:prstGeom>
        </p:spPr>
        <p:txBody>
          <a:bodyPr/>
          <a:lstStyle/>
          <a:p>
            <a:r>
              <a:t>标题文本</a:t>
            </a:r>
          </a:p>
        </p:txBody>
      </p:sp>
      <p:sp>
        <p:nvSpPr>
          <p:cNvPr id="102" name="正文级别 1…"/>
          <p:cNvSpPr>
            <a:spLocks noGrp="1"/>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26" name="标题文本"/>
          <p:cNvSpPr>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127" name="图片占位符 2"/>
          <p:cNvSpPr>
            <a:spLocks noGrp="1"/>
          </p:cNvSpPr>
          <p:nvPr>
            <p:ph type="pic" sz="half" idx="13"/>
          </p:nvPr>
        </p:nvSpPr>
        <p:spPr>
          <a:xfrm>
            <a:off x="5183187" y="987425"/>
            <a:ext cx="6172204" cy="4873625"/>
          </a:xfrm>
          <a:prstGeom prst="rect">
            <a:avLst/>
          </a:prstGeom>
        </p:spPr>
        <p:txBody>
          <a:bodyPr lIns="91439" tIns="45719" rIns="91439" bIns="45719">
            <a:noAutofit/>
          </a:bodyPr>
          <a:lstStyle/>
          <a:p>
            <a:endParaRPr/>
          </a:p>
        </p:txBody>
      </p:sp>
      <p:sp>
        <p:nvSpPr>
          <p:cNvPr id="128" name="正文级别 1…"/>
          <p:cNvSpPr>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129"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a:spLocks noGrp="1"/>
          </p:cNvSpPr>
          <p:nvPr>
            <p:ph type="title" hasCustomPrompt="1"/>
          </p:nvPr>
        </p:nvSpPr>
        <p:spPr>
          <a:prstGeom prst="rect">
            <a:avLst/>
          </a:prstGeom>
        </p:spPr>
        <p:txBody>
          <a:bodyPr/>
          <a:lstStyle/>
          <a:p>
            <a:r>
              <a:t>标题文本</a:t>
            </a:r>
          </a:p>
        </p:txBody>
      </p:sp>
      <p:sp>
        <p:nvSpPr>
          <p:cNvPr id="21" name="正文级别 1…"/>
          <p:cNvSpPr>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a:spLocks noGrp="1"/>
          </p:cNvSpPr>
          <p:nvPr>
            <p:ph type="body" sz="quarter" idx="1" hasCustomPrompt="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a:spLocks noGrp="1"/>
          </p:cNvSpPr>
          <p:nvPr>
            <p:ph type="title" hasCustomPrompt="1"/>
          </p:nvPr>
        </p:nvSpPr>
        <p:spPr>
          <a:prstGeom prst="rect">
            <a:avLst/>
          </a:prstGeom>
        </p:spPr>
        <p:txBody>
          <a:bodyPr/>
          <a:lstStyle/>
          <a:p>
            <a:r>
              <a:t>标题文本</a:t>
            </a:r>
          </a:p>
        </p:txBody>
      </p:sp>
      <p:sp>
        <p:nvSpPr>
          <p:cNvPr id="39" name="正文级别 1…"/>
          <p:cNvSpPr>
            <a:spLocks noGrp="1"/>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a:spLocks noGrp="1"/>
          </p:cNvSpPr>
          <p:nvPr>
            <p:ph type="body" sz="quarter" idx="1" hasCustomPrompt="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a:spLocks noGrp="1"/>
          </p:cNvSpPr>
          <p:nvPr>
            <p:ph type="title" hasCustomPrompt="1"/>
          </p:nvPr>
        </p:nvSpPr>
        <p:spPr>
          <a:prstGeom prst="rect">
            <a:avLst/>
          </a:prstGeom>
        </p:spPr>
        <p:txBody>
          <a:bodyPr/>
          <a:lstStyle/>
          <a:p>
            <a:r>
              <a:t>标题文本</a:t>
            </a:r>
          </a:p>
        </p:txBody>
      </p:sp>
      <p:sp>
        <p:nvSpPr>
          <p:cNvPr id="58"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73" name="正文级别 1…"/>
          <p:cNvSpPr>
            <a:spLocks noGrp="1"/>
          </p:cNvSpPr>
          <p:nvPr>
            <p:ph type="body" sz="half" idx="1" hasCustomPrompt="1"/>
          </p:nvPr>
        </p:nvSpPr>
        <p:spPr>
          <a:xfrm>
            <a:off x="5183187" y="987425"/>
            <a:ext cx="6172203"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6" y="2057400"/>
            <a:ext cx="3932242" cy="3811588"/>
          </a:xfrm>
          <a:prstGeom prst="rect">
            <a:avLst/>
          </a:prstGeom>
        </p:spPr>
        <p:txBody>
          <a:bodyPr/>
          <a:lstStyle/>
          <a:p>
            <a:endParaRPr/>
          </a:p>
        </p:txBody>
      </p:sp>
      <p:sp>
        <p:nvSpPr>
          <p:cNvPr id="75"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a:spLocks noGrp="1"/>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84" name="正文级别 1…"/>
          <p:cNvSpPr>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a:spLocks noGrp="1"/>
          </p:cNvSpPr>
          <p:nvPr>
            <p:ph type="title" hasCustomPrompt="1"/>
          </p:nvPr>
        </p:nvSpPr>
        <p:spPr>
          <a:prstGeom prst="rect">
            <a:avLst/>
          </a:prstGeom>
        </p:spPr>
        <p:txBody>
          <a:bodyPr/>
          <a:lstStyle/>
          <a:p>
            <a:r>
              <a:t>标题文本</a:t>
            </a:r>
          </a:p>
        </p:txBody>
      </p:sp>
      <p:sp>
        <p:nvSpPr>
          <p:cNvPr id="93" name="正文级别 1…"/>
          <p:cNvSpPr>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a:spLocks noGrp="1"/>
          </p:cNvSpPr>
          <p:nvPr>
            <p:ph type="title"/>
          </p:nvPr>
        </p:nvSpPr>
        <p:spPr>
          <a:xfrm>
            <a:off x="838200" y="365125"/>
            <a:ext cx="10515600" cy="1325563"/>
          </a:xfrm>
          <a:prstGeom prst="rect">
            <a:avLst/>
          </a:prstGeom>
          <a:ln w="12700">
            <a:miter lim="400000"/>
          </a:ln>
        </p:spPr>
        <p:txBody>
          <a:bodyPr lIns="45718" tIns="45718" rIns="45718" bIns="45718" anchor="ctr">
            <a:normAutofit/>
          </a:bodyPr>
          <a:lstStyle/>
          <a:p>
            <a:r>
              <a:t>标题文本</a:t>
            </a:r>
          </a:p>
        </p:txBody>
      </p:sp>
      <p:sp>
        <p:nvSpPr>
          <p:cNvPr id="3" name="正文级别 1…"/>
          <p:cNvSpPr>
            <a:spLocks noGrp="1"/>
          </p:cNvSpPr>
          <p:nvPr>
            <p:ph type="body" idx="1"/>
          </p:nvPr>
        </p:nvSpPr>
        <p:spPr>
          <a:xfrm>
            <a:off x="838200" y="1825625"/>
            <a:ext cx="10515600" cy="4351338"/>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4.png"/><Relationship Id="rId18" Type="http://schemas.openxmlformats.org/officeDocument/2006/relationships/image" Target="../media/image59.jpe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2.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2.jpe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7.jpeg"/><Relationship Id="rId9" Type="http://schemas.openxmlformats.org/officeDocument/2006/relationships/image" Target="../media/image50.png"/><Relationship Id="rId1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descr="图片 5"/>
          <p:cNvPicPr>
            <a:picLocks noChangeAspect="1"/>
          </p:cNvPicPr>
          <p:nvPr/>
        </p:nvPicPr>
        <p:blipFill>
          <a:blip r:embed="rId2"/>
          <a:srcRect t="14190"/>
          <a:stretch>
            <a:fillRect/>
          </a:stretch>
        </p:blipFill>
        <p:spPr>
          <a:xfrm>
            <a:off x="0" y="-1"/>
            <a:ext cx="12192000" cy="6858003"/>
          </a:xfrm>
          <a:prstGeom prst="rect">
            <a:avLst/>
          </a:prstGeom>
          <a:ln w="12700">
            <a:miter lim="400000"/>
            <a:headEnd/>
            <a:tailEnd/>
          </a:ln>
        </p:spPr>
      </p:pic>
      <p:sp>
        <p:nvSpPr>
          <p:cNvPr id="6" name="文本框 21"/>
          <p:cNvSpPr/>
          <p:nvPr/>
        </p:nvSpPr>
        <p:spPr>
          <a:xfrm>
            <a:off x="1003655" y="2538469"/>
            <a:ext cx="4522074" cy="1015659"/>
          </a:xfrm>
          <a:prstGeom prst="rect">
            <a:avLst/>
          </a:prstGeom>
          <a:ln w="12700">
            <a:miter lim="400000"/>
          </a:ln>
        </p:spPr>
        <p:txBody>
          <a:bodyPr wrap="square" lIns="45718" tIns="45718" rIns="45718" bIns="45718">
            <a:spAutoFit/>
          </a:bodyPr>
          <a:lstStyle>
            <a:lvl1pPr>
              <a:defRPr sz="5400">
                <a:solidFill>
                  <a:srgbClr val="C9C9C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6000" dirty="0" err="1" smtClean="0">
                <a:latin typeface="Times New Roman" panose="02020603050405020304" pitchFamily="18" charset="0"/>
                <a:cs typeface="Times New Roman" panose="02020603050405020304" pitchFamily="18" charset="0"/>
              </a:rPr>
              <a:t>IoT</a:t>
            </a:r>
            <a:r>
              <a:rPr lang="en-US" altLang="zh-CN" sz="6000" dirty="0" smtClean="0">
                <a:latin typeface="Times New Roman" panose="02020603050405020304" pitchFamily="18" charset="0"/>
                <a:cs typeface="Times New Roman" panose="02020603050405020304" pitchFamily="18" charset="0"/>
              </a:rPr>
              <a:t> Chain</a:t>
            </a:r>
            <a:endParaRPr sz="6000" dirty="0">
              <a:latin typeface="Times New Roman" panose="02020603050405020304" pitchFamily="18" charset="0"/>
              <a:cs typeface="Times New Roman" panose="02020603050405020304" pitchFamily="18" charset="0"/>
            </a:endParaRPr>
          </a:p>
        </p:txBody>
      </p:sp>
      <p:sp>
        <p:nvSpPr>
          <p:cNvPr id="7" name="矩形 22"/>
          <p:cNvSpPr/>
          <p:nvPr/>
        </p:nvSpPr>
        <p:spPr>
          <a:xfrm>
            <a:off x="1870403" y="3646461"/>
            <a:ext cx="7532014" cy="646327"/>
          </a:xfrm>
          <a:prstGeom prst="rect">
            <a:avLst/>
          </a:prstGeom>
          <a:ln w="12700">
            <a:miter lim="400000"/>
          </a:ln>
        </p:spPr>
        <p:txBody>
          <a:bodyPr wrap="square" lIns="45718" tIns="45718" rIns="45718" bIns="45718">
            <a:spAutoFit/>
          </a:bodyPr>
          <a:lstStyle>
            <a:lvl1pPr algn="just">
              <a:defRPr>
                <a:solidFill>
                  <a:srgbClr val="C9C9C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3600" dirty="0">
                <a:latin typeface="Times New Roman" panose="02020603050405020304" pitchFamily="18" charset="0"/>
                <a:cs typeface="Times New Roman" panose="02020603050405020304" pitchFamily="18" charset="0"/>
              </a:rPr>
              <a:t>A high-security lite </a:t>
            </a:r>
            <a:r>
              <a:rPr lang="en-US" altLang="zh-CN" sz="3600" dirty="0" err="1">
                <a:latin typeface="Times New Roman" panose="02020603050405020304" pitchFamily="18" charset="0"/>
                <a:cs typeface="Times New Roman" panose="02020603050405020304" pitchFamily="18" charset="0"/>
              </a:rPr>
              <a:t>IoT</a:t>
            </a:r>
            <a:r>
              <a:rPr lang="en-US" altLang="zh-CN" sz="3600" dirty="0">
                <a:latin typeface="Times New Roman" panose="02020603050405020304" pitchFamily="18" charset="0"/>
                <a:cs typeface="Times New Roman" panose="02020603050405020304" pitchFamily="18" charset="0"/>
              </a:rPr>
              <a:t> OS</a:t>
            </a:r>
            <a:endParaRPr sz="36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4"/>
          <p:cNvGrpSpPr/>
          <p:nvPr/>
        </p:nvGrpSpPr>
        <p:grpSpPr>
          <a:xfrm>
            <a:off x="198783" y="338191"/>
            <a:ext cx="12722087" cy="718145"/>
            <a:chOff x="-233025" y="-202033"/>
            <a:chExt cx="11202710" cy="718142"/>
          </a:xfrm>
        </p:grpSpPr>
        <p:sp>
          <p:nvSpPr>
            <p:cNvPr id="19" name="TextBox 13"/>
            <p:cNvSpPr/>
            <p:nvPr/>
          </p:nvSpPr>
          <p:spPr>
            <a:xfrm>
              <a:off x="-233025" y="-202033"/>
              <a:ext cx="11202710" cy="71814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panose="020B0600000000000000" charset="-122"/>
                  <a:ea typeface="冬青黑体简体中文 W6" panose="020B0600000000000000" charset="-122"/>
                  <a:cs typeface="冬青黑体简体中文 W6" panose="020B0600000000000000" charset="-122"/>
                  <a:sym typeface="冬青黑体简体中文 W6" panose="020B0600000000000000" charset="-122"/>
                </a:defRPr>
              </a:lvl1pPr>
            </a:lstStyle>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Biggest Barriers to </a:t>
              </a:r>
              <a:r>
                <a:rPr lang="en-US" altLang="zh-CN" b="1" dirty="0" err="1" smtClean="0">
                  <a:latin typeface="Times New Roman" panose="02020603050405020304" pitchFamily="18" charset="0"/>
                  <a:ea typeface="微软雅黑" panose="020B0503020204020204" charset="-122"/>
                  <a:cs typeface="Times New Roman" panose="02020603050405020304" pitchFamily="18" charset="0"/>
                </a:rPr>
                <a:t>Blockchain</a:t>
              </a:r>
              <a:r>
                <a:rPr lang="en-US" altLang="zh-CN" b="1" dirty="0" smtClean="0">
                  <a:latin typeface="Times New Roman" panose="02020603050405020304" pitchFamily="18" charset="0"/>
                  <a:ea typeface="微软雅黑" panose="020B0503020204020204" charset="-122"/>
                  <a:cs typeface="Times New Roman" panose="02020603050405020304" pitchFamily="18" charset="0"/>
                </a:rPr>
                <a:t> Application: </a:t>
              </a:r>
            </a:p>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                            High Resource Cost &amp; Low Performance </a:t>
              </a:r>
              <a:endParaRPr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0"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grpSp>
        <p:nvGrpSpPr>
          <p:cNvPr id="23" name="组合 22"/>
          <p:cNvGrpSpPr/>
          <p:nvPr/>
        </p:nvGrpSpPr>
        <p:grpSpPr>
          <a:xfrm>
            <a:off x="1047750" y="1651635"/>
            <a:ext cx="1295400" cy="1295400"/>
            <a:chOff x="1437" y="2560"/>
            <a:chExt cx="2040" cy="2040"/>
          </a:xfrm>
        </p:grpSpPr>
        <p:sp>
          <p:nvSpPr>
            <p:cNvPr id="3" name="流程图: 联系 22"/>
            <p:cNvSpPr/>
            <p:nvPr/>
          </p:nvSpPr>
          <p:spPr>
            <a:xfrm>
              <a:off x="1437" y="2560"/>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775" name="TextBox 13"/>
            <p:cNvSpPr/>
            <p:nvPr/>
          </p:nvSpPr>
          <p:spPr>
            <a:xfrm>
              <a:off x="1437" y="2721"/>
              <a:ext cx="2040" cy="1745"/>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dirty="0" smtClean="0">
                  <a:latin typeface="Times New Roman" panose="02020603050405020304" pitchFamily="18" charset="0"/>
                  <a:ea typeface="微软雅黑 Light" panose="020B0502040204020203" charset="-122"/>
                  <a:cs typeface="Times New Roman" panose="02020603050405020304" pitchFamily="18" charset="0"/>
                </a:rPr>
                <a:t>Resource consumption</a:t>
              </a:r>
              <a:endParaRPr lang="zh-CN" altLang="en-US" dirty="0">
                <a:latin typeface="Times New Roman" panose="02020603050405020304" pitchFamily="18" charset="0"/>
                <a:ea typeface="微软雅黑 Light" panose="020B0502040204020203" charset="-122"/>
                <a:cs typeface="Times New Roman" panose="02020603050405020304" pitchFamily="18" charset="0"/>
              </a:endParaRPr>
            </a:p>
          </p:txBody>
        </p:sp>
      </p:grpSp>
      <p:grpSp>
        <p:nvGrpSpPr>
          <p:cNvPr id="22" name="组合 21"/>
          <p:cNvGrpSpPr/>
          <p:nvPr/>
        </p:nvGrpSpPr>
        <p:grpSpPr>
          <a:xfrm>
            <a:off x="3631565" y="1651000"/>
            <a:ext cx="1295400" cy="1295400"/>
            <a:chOff x="5351" y="2560"/>
            <a:chExt cx="2040" cy="2040"/>
          </a:xfrm>
        </p:grpSpPr>
        <p:sp>
          <p:nvSpPr>
            <p:cNvPr id="8" name="流程图: 联系 22"/>
            <p:cNvSpPr/>
            <p:nvPr/>
          </p:nvSpPr>
          <p:spPr>
            <a:xfrm>
              <a:off x="5351" y="2560"/>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9" name="TextBox 13"/>
            <p:cNvSpPr/>
            <p:nvPr/>
          </p:nvSpPr>
          <p:spPr>
            <a:xfrm>
              <a:off x="5732" y="2755"/>
              <a:ext cx="1277" cy="1745"/>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dirty="0" smtClean="0">
                  <a:latin typeface="Times New Roman" panose="02020603050405020304" pitchFamily="18" charset="0"/>
                  <a:ea typeface="微软雅黑 Light" panose="020B0502040204020203" charset="-122"/>
                  <a:cs typeface="Times New Roman" panose="02020603050405020304" pitchFamily="18" charset="0"/>
                </a:rPr>
                <a:t>Data expansion</a:t>
              </a:r>
              <a:endParaRPr lang="zh-CN" altLang="en-US" dirty="0">
                <a:latin typeface="Times New Roman" panose="02020603050405020304" pitchFamily="18" charset="0"/>
                <a:ea typeface="微软雅黑 Light" panose="020B0502040204020203" charset="-122"/>
                <a:cs typeface="Times New Roman" panose="02020603050405020304" pitchFamily="18" charset="0"/>
              </a:endParaRPr>
            </a:p>
          </p:txBody>
        </p:sp>
      </p:grpSp>
      <p:grpSp>
        <p:nvGrpSpPr>
          <p:cNvPr id="21" name="组合 20"/>
          <p:cNvGrpSpPr/>
          <p:nvPr/>
        </p:nvGrpSpPr>
        <p:grpSpPr>
          <a:xfrm>
            <a:off x="6486525" y="1681480"/>
            <a:ext cx="1295400" cy="1295400"/>
            <a:chOff x="10093" y="2560"/>
            <a:chExt cx="2040" cy="2040"/>
          </a:xfrm>
        </p:grpSpPr>
        <p:sp>
          <p:nvSpPr>
            <p:cNvPr id="7" name="流程图: 联系 22"/>
            <p:cNvSpPr/>
            <p:nvPr/>
          </p:nvSpPr>
          <p:spPr>
            <a:xfrm>
              <a:off x="10093" y="2560"/>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0" name="TextBox 13"/>
            <p:cNvSpPr/>
            <p:nvPr/>
          </p:nvSpPr>
          <p:spPr>
            <a:xfrm>
              <a:off x="10093" y="2965"/>
              <a:ext cx="2040" cy="872"/>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sz="1800" dirty="0" smtClean="0">
                  <a:latin typeface="Times New Roman" panose="02020603050405020304" pitchFamily="18" charset="0"/>
                  <a:ea typeface="微软雅黑 Light" panose="020B0502040204020203" charset="-122"/>
                  <a:cs typeface="Times New Roman" panose="02020603050405020304" pitchFamily="18" charset="0"/>
                </a:rPr>
                <a:t>Performance bottleneck</a:t>
              </a:r>
              <a:endParaRPr lang="zh-CN" altLang="en-US" sz="1800" dirty="0">
                <a:latin typeface="Times New Roman" panose="02020603050405020304" pitchFamily="18" charset="0"/>
                <a:ea typeface="微软雅黑 Light" panose="020B0502040204020203" charset="-122"/>
                <a:cs typeface="Times New Roman" panose="02020603050405020304" pitchFamily="18" charset="0"/>
              </a:endParaRPr>
            </a:p>
          </p:txBody>
        </p:sp>
      </p:grpSp>
      <p:grpSp>
        <p:nvGrpSpPr>
          <p:cNvPr id="17" name="组合 16"/>
          <p:cNvGrpSpPr/>
          <p:nvPr/>
        </p:nvGrpSpPr>
        <p:grpSpPr>
          <a:xfrm>
            <a:off x="9368155" y="1650365"/>
            <a:ext cx="1323975" cy="1295400"/>
            <a:chOff x="15108" y="2653"/>
            <a:chExt cx="2085" cy="2040"/>
          </a:xfrm>
        </p:grpSpPr>
        <p:sp>
          <p:nvSpPr>
            <p:cNvPr id="6" name="流程图: 联系 22"/>
            <p:cNvSpPr/>
            <p:nvPr/>
          </p:nvSpPr>
          <p:spPr>
            <a:xfrm>
              <a:off x="15108" y="2653"/>
              <a:ext cx="2040" cy="2040"/>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1" name="TextBox 13"/>
            <p:cNvSpPr/>
            <p:nvPr/>
          </p:nvSpPr>
          <p:spPr>
            <a:xfrm>
              <a:off x="15153" y="3091"/>
              <a:ext cx="2040" cy="1163"/>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rPr lang="en-US" altLang="zh-CN" dirty="0" smtClean="0">
                  <a:latin typeface="Times New Roman" panose="02020603050405020304" pitchFamily="18" charset="0"/>
                  <a:ea typeface="微软雅黑 Light" panose="020B0502040204020203" charset="-122"/>
                  <a:cs typeface="Times New Roman" panose="02020603050405020304" pitchFamily="18" charset="0"/>
                </a:rPr>
                <a:t>Partition tolerance</a:t>
              </a:r>
              <a:endParaRPr lang="zh-CN" altLang="en-US" dirty="0">
                <a:latin typeface="Times New Roman" panose="02020603050405020304" pitchFamily="18" charset="0"/>
                <a:ea typeface="微软雅黑 Light" panose="020B0502040204020203" charset="-122"/>
                <a:cs typeface="Times New Roman" panose="02020603050405020304" pitchFamily="18" charset="0"/>
              </a:endParaRPr>
            </a:p>
          </p:txBody>
        </p:sp>
      </p:grpSp>
      <p:sp>
        <p:nvSpPr>
          <p:cNvPr id="767" name="矩形 26"/>
          <p:cNvSpPr/>
          <p:nvPr/>
        </p:nvSpPr>
        <p:spPr>
          <a:xfrm>
            <a:off x="614855" y="3500755"/>
            <a:ext cx="2427890" cy="3379383"/>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r>
              <a:rPr lang="en-US" altLang="zh-CN" sz="1800" dirty="0">
                <a:latin typeface="Times New Roman" panose="02020603050405020304" pitchFamily="18" charset="0"/>
                <a:cs typeface="Times New Roman" panose="02020603050405020304" pitchFamily="18" charset="0"/>
              </a:rPr>
              <a:t>Bitcoin’s POW (Proof of Work) is consensus mechanism with high resource consumption while most </a:t>
            </a:r>
            <a:r>
              <a:rPr lang="en-US" altLang="zh-CN" sz="1800" dirty="0" err="1">
                <a:latin typeface="Times New Roman" panose="02020603050405020304" pitchFamily="18" charset="0"/>
                <a:cs typeface="Times New Roman" panose="02020603050405020304" pitchFamily="18" charset="0"/>
              </a:rPr>
              <a:t>IoT</a:t>
            </a:r>
            <a:r>
              <a:rPr lang="en-US" altLang="zh-CN" sz="1800" dirty="0">
                <a:latin typeface="Times New Roman" panose="02020603050405020304" pitchFamily="18" charset="0"/>
                <a:cs typeface="Times New Roman" panose="02020603050405020304" pitchFamily="18" charset="0"/>
              </a:rPr>
              <a:t> devices have problems like low computing ability and network capability as well as short battery life.</a:t>
            </a:r>
            <a:endParaRPr lang="zh-CN" altLang="zh-CN" sz="1800" dirty="0">
              <a:latin typeface="Times New Roman" panose="02020603050405020304" pitchFamily="18" charset="0"/>
              <a:cs typeface="Times New Roman" panose="02020603050405020304" pitchFamily="18" charset="0"/>
            </a:endParaRPr>
          </a:p>
          <a:p>
            <a:endParaRPr lang="zh-CN" altLang="en-US" sz="1600" dirty="0" err="1">
              <a:solidFill>
                <a:schemeClr val="tx1">
                  <a:lumMod val="65000"/>
                  <a:lumOff val="35000"/>
                </a:schemeClr>
              </a:solidFill>
            </a:endParaRPr>
          </a:p>
        </p:txBody>
      </p:sp>
      <p:sp>
        <p:nvSpPr>
          <p:cNvPr id="12" name="矩形 26"/>
          <p:cNvSpPr/>
          <p:nvPr/>
        </p:nvSpPr>
        <p:spPr>
          <a:xfrm>
            <a:off x="3419475" y="3500755"/>
            <a:ext cx="1720215" cy="3083917"/>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800" dirty="0">
                <a:latin typeface="Times New Roman" panose="02020603050405020304" pitchFamily="18" charset="0"/>
                <a:cs typeface="Times New Roman" panose="02020603050405020304" pitchFamily="18" charset="0"/>
              </a:rPr>
              <a:t>With the growth of </a:t>
            </a:r>
            <a:r>
              <a:rPr lang="en-US" altLang="zh-CN" sz="1800" dirty="0" err="1">
                <a:latin typeface="Times New Roman" panose="02020603050405020304" pitchFamily="18" charset="0"/>
                <a:cs typeface="Times New Roman" panose="02020603050405020304" pitchFamily="18" charset="0"/>
              </a:rPr>
              <a:t>blockchain</a:t>
            </a:r>
            <a:r>
              <a:rPr lang="en-US" altLang="zh-CN" sz="1800" dirty="0">
                <a:latin typeface="Times New Roman" panose="02020603050405020304" pitchFamily="18" charset="0"/>
                <a:cs typeface="Times New Roman" panose="02020603050405020304" pitchFamily="18" charset="0"/>
              </a:rPr>
              <a:t>, can </a:t>
            </a:r>
            <a:r>
              <a:rPr lang="en-US" altLang="zh-CN" sz="1800" dirty="0" err="1">
                <a:latin typeface="Times New Roman" panose="02020603050405020304" pitchFamily="18" charset="0"/>
                <a:cs typeface="Times New Roman" panose="02020603050405020304" pitchFamily="18" charset="0"/>
              </a:rPr>
              <a:t>IoT</a:t>
            </a:r>
            <a:r>
              <a:rPr lang="en-US" altLang="zh-CN" sz="1800" dirty="0">
                <a:latin typeface="Times New Roman" panose="02020603050405020304" pitchFamily="18" charset="0"/>
                <a:cs typeface="Times New Roman" panose="02020603050405020304" pitchFamily="18" charset="0"/>
              </a:rPr>
              <a:t> devices provide enough storage capacity? Until now, Bitcoin needs 100 G physical storage space</a:t>
            </a:r>
            <a:endParaRPr lang="zh-CN" altLang="en-US" sz="1800" dirty="0" err="1">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3" name="矩形 26"/>
          <p:cNvSpPr/>
          <p:nvPr/>
        </p:nvSpPr>
        <p:spPr>
          <a:xfrm>
            <a:off x="5675914" y="3316088"/>
            <a:ext cx="2916621" cy="3711781"/>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r>
              <a:rPr lang="en-US" altLang="zh-CN" sz="1800" dirty="0">
                <a:latin typeface="Times New Roman" panose="02020603050405020304" pitchFamily="18" charset="0"/>
                <a:cs typeface="Times New Roman" panose="02020603050405020304" pitchFamily="18" charset="0"/>
              </a:rPr>
              <a:t>The limit speed of traditional Bitcoin trade is 7 transactions per second and it will take about one hour to write in the </a:t>
            </a:r>
            <a:r>
              <a:rPr lang="en-US" altLang="zh-CN" sz="1800" dirty="0" err="1">
                <a:latin typeface="Times New Roman" panose="02020603050405020304" pitchFamily="18" charset="0"/>
                <a:cs typeface="Times New Roman" panose="02020603050405020304" pitchFamily="18" charset="0"/>
              </a:rPr>
              <a:t>blockchain</a:t>
            </a:r>
            <a:r>
              <a:rPr lang="en-US" altLang="zh-CN" sz="1800" dirty="0">
                <a:latin typeface="Times New Roman" panose="02020603050405020304" pitchFamily="18" charset="0"/>
                <a:cs typeface="Times New Roman" panose="02020603050405020304" pitchFamily="18" charset="0"/>
              </a:rPr>
              <a:t> plus the time for consensus confirmation. This will lead to feedback and warning delay, which are infeasible in delay-sensitive industrial </a:t>
            </a:r>
            <a:r>
              <a:rPr lang="en-US" altLang="zh-CN" sz="1800" dirty="0" err="1">
                <a:latin typeface="Times New Roman" panose="02020603050405020304" pitchFamily="18" charset="0"/>
                <a:cs typeface="Times New Roman" panose="02020603050405020304" pitchFamily="18" charset="0"/>
              </a:rPr>
              <a:t>IoT</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endParaRPr lang="zh-CN" altLang="en-US" sz="1600" dirty="0" err="1">
              <a:solidFill>
                <a:schemeClr val="tx1">
                  <a:lumMod val="65000"/>
                  <a:lumOff val="35000"/>
                </a:schemeClr>
              </a:solidFill>
            </a:endParaRPr>
          </a:p>
        </p:txBody>
      </p:sp>
      <p:sp>
        <p:nvSpPr>
          <p:cNvPr id="15" name="矩形 26"/>
          <p:cNvSpPr/>
          <p:nvPr/>
        </p:nvSpPr>
        <p:spPr>
          <a:xfrm>
            <a:off x="9009379" y="3131422"/>
            <a:ext cx="2940883" cy="3711781"/>
          </a:xfrm>
          <a:prstGeom prst="rect">
            <a:avLst/>
          </a:prstGeom>
          <a:ln w="12700">
            <a:miter lim="400000"/>
          </a:ln>
        </p:spPr>
        <p:txBody>
          <a:bodyPr wrap="square" lIns="45718" tIns="45718" rIns="45718" bIns="45718">
            <a:spAutoFit/>
          </a:bodyPr>
          <a:lstStyle>
            <a:lvl1pPr>
              <a:lnSpc>
                <a:spcPct val="120000"/>
              </a:lnSpc>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lvl="0"/>
            <a:r>
              <a:rPr lang="en-US" altLang="zh-CN" sz="1800" dirty="0">
                <a:latin typeface="Times New Roman" panose="02020603050405020304" pitchFamily="18" charset="0"/>
                <a:cs typeface="Times New Roman" panose="02020603050405020304" pitchFamily="18" charset="0"/>
              </a:rPr>
              <a:t>The industrial </a:t>
            </a:r>
            <a:r>
              <a:rPr lang="en-US" altLang="zh-CN" sz="1800" dirty="0" err="1">
                <a:latin typeface="Times New Roman" panose="02020603050405020304" pitchFamily="18" charset="0"/>
                <a:cs typeface="Times New Roman" panose="02020603050405020304" pitchFamily="18" charset="0"/>
              </a:rPr>
              <a:t>IoT</a:t>
            </a:r>
            <a:r>
              <a:rPr lang="en-US" altLang="zh-CN" sz="1800" dirty="0">
                <a:latin typeface="Times New Roman" panose="02020603050405020304" pitchFamily="18" charset="0"/>
                <a:cs typeface="Times New Roman" panose="02020603050405020304" pitchFamily="18" charset="0"/>
              </a:rPr>
              <a:t> emphasizes that the nodes should be “always online” but it happens all the time that ordinary </a:t>
            </a:r>
            <a:r>
              <a:rPr lang="en-US" altLang="zh-CN" sz="1800" dirty="0" err="1">
                <a:latin typeface="Times New Roman" panose="02020603050405020304" pitchFamily="18" charset="0"/>
                <a:cs typeface="Times New Roman" panose="02020603050405020304" pitchFamily="18" charset="0"/>
              </a:rPr>
              <a:t>IoT</a:t>
            </a:r>
            <a:r>
              <a:rPr lang="en-US" altLang="zh-CN" sz="1800" dirty="0">
                <a:latin typeface="Times New Roman" panose="02020603050405020304" pitchFamily="18" charset="0"/>
                <a:cs typeface="Times New Roman" panose="02020603050405020304" pitchFamily="18" charset="0"/>
              </a:rPr>
              <a:t> nodes become failure and join or exit the network frequently. This will generate network shocks which consume a lot of network bandwidth and even cause “network partition”.</a:t>
            </a:r>
            <a:endParaRPr lang="zh-CN" altLang="zh-CN" sz="1800" dirty="0">
              <a:latin typeface="Times New Roman" panose="02020603050405020304" pitchFamily="18" charset="0"/>
              <a:cs typeface="Times New Roman" panose="02020603050405020304" pitchFamily="18" charset="0"/>
            </a:endParaRPr>
          </a:p>
          <a:p>
            <a:endParaRPr sz="1600" dirty="0" err="1">
              <a:solidFill>
                <a:schemeClr val="tx1">
                  <a:lumMod val="65000"/>
                  <a:lumOff val="35000"/>
                </a:schemeClr>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组合 3"/>
          <p:cNvGrpSpPr/>
          <p:nvPr/>
        </p:nvGrpSpPr>
        <p:grpSpPr>
          <a:xfrm>
            <a:off x="6154995" y="1608521"/>
            <a:ext cx="2295322" cy="4572761"/>
            <a:chOff x="-193421" y="-2"/>
            <a:chExt cx="2295321" cy="4572760"/>
          </a:xfrm>
        </p:grpSpPr>
        <p:sp>
          <p:nvSpPr>
            <p:cNvPr id="483" name="矩形 4"/>
            <p:cNvSpPr/>
            <p:nvPr/>
          </p:nvSpPr>
          <p:spPr>
            <a:xfrm>
              <a:off x="-193421" y="-2"/>
              <a:ext cx="2295321" cy="4572760"/>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4" name="流程图: 联系 5"/>
            <p:cNvSpPr/>
            <p:nvPr/>
          </p:nvSpPr>
          <p:spPr>
            <a:xfrm>
              <a:off x="557211" y="257175"/>
              <a:ext cx="757243" cy="757243"/>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grpSp>
        <p:nvGrpSpPr>
          <p:cNvPr id="490" name="组合 8"/>
          <p:cNvGrpSpPr/>
          <p:nvPr/>
        </p:nvGrpSpPr>
        <p:grpSpPr>
          <a:xfrm>
            <a:off x="3490453" y="1608518"/>
            <a:ext cx="2330244" cy="4573098"/>
            <a:chOff x="-185811" y="-2"/>
            <a:chExt cx="2330243" cy="4573097"/>
          </a:xfrm>
        </p:grpSpPr>
        <p:sp>
          <p:nvSpPr>
            <p:cNvPr id="487" name="矩形 9"/>
            <p:cNvSpPr/>
            <p:nvPr/>
          </p:nvSpPr>
          <p:spPr>
            <a:xfrm>
              <a:off x="-185811" y="-2"/>
              <a:ext cx="2330243"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8" name="流程图: 联系 10"/>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grpSp>
        <p:nvGrpSpPr>
          <p:cNvPr id="494" name="组合 14"/>
          <p:cNvGrpSpPr/>
          <p:nvPr/>
        </p:nvGrpSpPr>
        <p:grpSpPr>
          <a:xfrm>
            <a:off x="8849031" y="1608518"/>
            <a:ext cx="2143433" cy="4573098"/>
            <a:chOff x="-171537" y="-2"/>
            <a:chExt cx="2143432" cy="4573097"/>
          </a:xfrm>
        </p:grpSpPr>
        <p:sp>
          <p:nvSpPr>
            <p:cNvPr id="491" name="矩形 15"/>
            <p:cNvSpPr/>
            <p:nvPr/>
          </p:nvSpPr>
          <p:spPr>
            <a:xfrm>
              <a:off x="-171537" y="-2"/>
              <a:ext cx="2143432"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2" name="流程图: 联系 16"/>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grpSp>
        <p:nvGrpSpPr>
          <p:cNvPr id="498" name="组合 20"/>
          <p:cNvGrpSpPr/>
          <p:nvPr/>
        </p:nvGrpSpPr>
        <p:grpSpPr>
          <a:xfrm>
            <a:off x="825910" y="1608519"/>
            <a:ext cx="2290915" cy="4592258"/>
            <a:chOff x="-178201" y="-1"/>
            <a:chExt cx="2290913" cy="4592256"/>
          </a:xfrm>
        </p:grpSpPr>
        <p:sp>
          <p:nvSpPr>
            <p:cNvPr id="495" name="矩形 21"/>
            <p:cNvSpPr/>
            <p:nvPr/>
          </p:nvSpPr>
          <p:spPr>
            <a:xfrm>
              <a:off x="-178201" y="-1"/>
              <a:ext cx="2290913" cy="4592256"/>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6" name="流程图: 联系 22"/>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sp>
        <p:nvSpPr>
          <p:cNvPr id="506" name="文本框 2"/>
          <p:cNvSpPr/>
          <p:nvPr/>
        </p:nvSpPr>
        <p:spPr>
          <a:xfrm>
            <a:off x="647698" y="596898"/>
            <a:ext cx="4139912" cy="523216"/>
          </a:xfrm>
          <a:prstGeom prst="rect">
            <a:avLst/>
          </a:prstGeom>
          <a:ln w="12700">
            <a:miter lim="400000"/>
          </a:ln>
        </p:spPr>
        <p:txBody>
          <a:bodyPr wrap="none" lIns="45718" tIns="45718" rIns="45718" bIns="45718">
            <a:spAutoFit/>
          </a:bodyPr>
          <a:lstStyle>
            <a:lvl1pPr>
              <a:defRPr sz="24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800" dirty="0" smtClean="0">
                <a:latin typeface="Times New Roman" panose="02020603050405020304" pitchFamily="18" charset="0"/>
                <a:cs typeface="Times New Roman" panose="02020603050405020304" pitchFamily="18" charset="0"/>
                <a:sym typeface="冬青黑体简体中文 W6"/>
              </a:rPr>
              <a:t> </a:t>
            </a:r>
            <a:r>
              <a:rPr lang="en-US" altLang="zh-CN" sz="2800" dirty="0" smtClean="0">
                <a:latin typeface="Times New Roman" panose="02020603050405020304" pitchFamily="18" charset="0"/>
                <a:cs typeface="Times New Roman" panose="02020603050405020304" pitchFamily="18" charset="0"/>
                <a:sym typeface="冬青黑体简体中文 W6"/>
              </a:rPr>
              <a:t>Four Technologies of ITC</a:t>
            </a:r>
            <a:endParaRPr sz="2800" dirty="0">
              <a:latin typeface="Times New Roman" panose="02020603050405020304" pitchFamily="18" charset="0"/>
              <a:cs typeface="Times New Roman" panose="02020603050405020304" pitchFamily="18" charset="0"/>
              <a:sym typeface="冬青黑体简体中文 W6"/>
            </a:endParaRPr>
          </a:p>
        </p:txBody>
      </p:sp>
      <p:sp>
        <p:nvSpPr>
          <p:cNvPr id="507" name="矩形 1"/>
          <p:cNvSpPr/>
          <p:nvPr/>
        </p:nvSpPr>
        <p:spPr>
          <a:xfrm>
            <a:off x="825910" y="2565541"/>
            <a:ext cx="2290915" cy="3491721"/>
          </a:xfrm>
          <a:prstGeom prst="rect">
            <a:avLst/>
          </a:prstGeom>
          <a:ln w="12700">
            <a:miter lim="400000"/>
          </a:ln>
        </p:spPr>
        <p:txBody>
          <a:bodyPr wrap="square" lIns="45718" tIns="45718" rIns="45718" bIns="45718">
            <a:spAutoFit/>
          </a:bodyPr>
          <a:lstStyle>
            <a:lvl1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latin typeface="Times New Roman" panose="02020603050405020304" pitchFamily="18" charset="0"/>
                <a:cs typeface="Times New Roman" panose="02020603050405020304" pitchFamily="18" charset="0"/>
              </a:rPr>
              <a:t>For resource consumption, using super-voting consensus mechanism SPBFT can not only reduce the notice of resource consumption, but also speed up the transaction and lower transaction delay. Of course, there are certain losses in the extensibility of nodes and this will be adjusted through weight when facing a specific scenario.</a:t>
            </a:r>
            <a:endParaRPr lang="zh-CN" altLang="zh-CN" dirty="0">
              <a:latin typeface="Times New Roman" panose="02020603050405020304" pitchFamily="18" charset="0"/>
              <a:cs typeface="Times New Roman" panose="02020603050405020304" pitchFamily="18" charset="0"/>
            </a:endParaRPr>
          </a:p>
          <a:p>
            <a:endParaRPr dirty="0">
              <a:solidFill>
                <a:schemeClr val="tx1">
                  <a:lumMod val="65000"/>
                  <a:lumOff val="35000"/>
                </a:schemeClr>
              </a:solidFill>
            </a:endParaRPr>
          </a:p>
        </p:txBody>
      </p:sp>
      <p:sp>
        <p:nvSpPr>
          <p:cNvPr id="508" name="矩形 29"/>
          <p:cNvSpPr/>
          <p:nvPr/>
        </p:nvSpPr>
        <p:spPr>
          <a:xfrm>
            <a:off x="3490453" y="2565541"/>
            <a:ext cx="2330243" cy="3750253"/>
          </a:xfrm>
          <a:prstGeom prst="rect">
            <a:avLst/>
          </a:prstGeom>
          <a:ln w="12700">
            <a:miter lim="400000"/>
          </a:ln>
        </p:spPr>
        <p:txBody>
          <a:bodyPr wrap="square" lIns="45718" tIns="45718" rIns="45718" bIns="45718">
            <a:spAutoFit/>
          </a:bodyPr>
          <a:lstStyle/>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400" dirty="0">
                <a:latin typeface="Times New Roman" panose="02020603050405020304" pitchFamily="18" charset="0"/>
                <a:cs typeface="Times New Roman" panose="02020603050405020304" pitchFamily="18" charset="0"/>
                <a:sym typeface="微软雅黑" panose="020B0503020204020204" charset="-122"/>
              </a:rPr>
              <a:t>For data expansion, ITC will apply simple payment mode (SPV) and compress transaction records through </a:t>
            </a:r>
            <a:r>
              <a:rPr lang="en-US" altLang="zh-CN" sz="1400" dirty="0" err="1">
                <a:latin typeface="Times New Roman" panose="02020603050405020304" pitchFamily="18" charset="0"/>
                <a:cs typeface="Times New Roman" panose="02020603050405020304" pitchFamily="18" charset="0"/>
                <a:sym typeface="微软雅黑" panose="020B0503020204020204" charset="-122"/>
              </a:rPr>
              <a:t>Merkle</a:t>
            </a:r>
            <a:r>
              <a:rPr lang="en-US" altLang="zh-CN" sz="1400" dirty="0">
                <a:latin typeface="Times New Roman" panose="02020603050405020304" pitchFamily="18" charset="0"/>
                <a:cs typeface="Times New Roman" panose="02020603050405020304" pitchFamily="18" charset="0"/>
                <a:sym typeface="微软雅黑" panose="020B0503020204020204" charset="-122"/>
              </a:rPr>
              <a:t> Tree. And for system architecture, heavy nodes as well as light nodes can be applied. The former ones will store </a:t>
            </a:r>
            <a:r>
              <a:rPr lang="en-US" altLang="zh-CN" sz="1400" dirty="0" err="1">
                <a:latin typeface="Times New Roman" panose="02020603050405020304" pitchFamily="18" charset="0"/>
                <a:cs typeface="Times New Roman" panose="02020603050405020304" pitchFamily="18" charset="0"/>
                <a:sym typeface="微软雅黑" panose="020B0503020204020204" charset="-122"/>
              </a:rPr>
              <a:t>blockchain’s</a:t>
            </a:r>
            <a:r>
              <a:rPr lang="en-US" altLang="zh-CN" sz="1400" dirty="0">
                <a:latin typeface="Times New Roman" panose="02020603050405020304" pitchFamily="18" charset="0"/>
                <a:cs typeface="Times New Roman" panose="02020603050405020304" pitchFamily="18" charset="0"/>
                <a:sym typeface="微软雅黑" panose="020B0503020204020204" charset="-122"/>
              </a:rPr>
              <a:t> all data and the latter ones will only store 256 hash values of </a:t>
            </a:r>
            <a:r>
              <a:rPr lang="en-US" altLang="zh-CN" sz="1400" dirty="0" err="1">
                <a:latin typeface="Times New Roman" panose="02020603050405020304" pitchFamily="18" charset="0"/>
                <a:cs typeface="Times New Roman" panose="02020603050405020304" pitchFamily="18" charset="0"/>
                <a:sym typeface="微软雅黑" panose="020B0503020204020204" charset="-122"/>
              </a:rPr>
              <a:t>Merkle</a:t>
            </a:r>
            <a:r>
              <a:rPr lang="en-US" altLang="zh-CN" sz="1400" dirty="0">
                <a:latin typeface="Times New Roman" panose="02020603050405020304" pitchFamily="18" charset="0"/>
                <a:cs typeface="Times New Roman" panose="02020603050405020304" pitchFamily="18" charset="0"/>
                <a:sym typeface="微软雅黑" panose="020B0503020204020204" charset="-122"/>
              </a:rPr>
              <a:t> Tree Root’s nodes for verification.</a:t>
            </a:r>
            <a:endParaRPr lang="zh-CN" altLang="zh-CN" sz="1400" dirty="0">
              <a:latin typeface="Times New Roman" panose="02020603050405020304" pitchFamily="18" charset="0"/>
              <a:cs typeface="Times New Roman" panose="02020603050405020304" pitchFamily="18" charset="0"/>
              <a:sym typeface="微软雅黑" panose="020B0503020204020204" charset="-122"/>
            </a:endParaRPr>
          </a:p>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err="1">
              <a:solidFill>
                <a:schemeClr val="tx1">
                  <a:lumMod val="65000"/>
                  <a:lumOff val="35000"/>
                </a:schemeClr>
              </a:solidFill>
            </a:endParaRPr>
          </a:p>
        </p:txBody>
      </p:sp>
      <p:sp>
        <p:nvSpPr>
          <p:cNvPr id="509" name="矩形 30"/>
          <p:cNvSpPr/>
          <p:nvPr/>
        </p:nvSpPr>
        <p:spPr>
          <a:xfrm>
            <a:off x="6243485" y="2765157"/>
            <a:ext cx="2206832" cy="3323983"/>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latin typeface="Times New Roman" panose="02020603050405020304" pitchFamily="18" charset="0"/>
                <a:cs typeface="Times New Roman" panose="02020603050405020304" pitchFamily="18" charset="0"/>
              </a:rPr>
              <a:t>ITC has adopted DAG’s data structure to solve performance problems. On the one hand, the transaction performance can be improved. On the other hand, ITC can resist quantum attack. Meanwhile, </a:t>
            </a:r>
            <a:r>
              <a:rPr lang="en-US" altLang="zh-CN" dirty="0" err="1">
                <a:latin typeface="Times New Roman" panose="02020603050405020304" pitchFamily="18" charset="0"/>
                <a:cs typeface="Times New Roman" panose="02020603050405020304" pitchFamily="18" charset="0"/>
              </a:rPr>
              <a:t>Lisk</a:t>
            </a:r>
            <a:r>
              <a:rPr lang="en-US" altLang="zh-CN" dirty="0">
                <a:latin typeface="Times New Roman" panose="02020603050405020304" pitchFamily="18" charset="0"/>
                <a:cs typeface="Times New Roman" panose="02020603050405020304" pitchFamily="18" charset="0"/>
              </a:rPr>
              <a:t> has applied main chain – side chain and other cross-linked technologies to conduct management dividing into zones to greatly improve its performance.</a:t>
            </a:r>
            <a:endParaRPr lang="zh-CN" altLang="zh-CN" dirty="0">
              <a:latin typeface="Times New Roman" panose="02020603050405020304" pitchFamily="18" charset="0"/>
              <a:cs typeface="Times New Roman" panose="02020603050405020304" pitchFamily="18" charset="0"/>
            </a:endParaRPr>
          </a:p>
          <a:p>
            <a:endParaRPr dirty="0">
              <a:solidFill>
                <a:schemeClr val="tx1">
                  <a:lumMod val="65000"/>
                  <a:lumOff val="35000"/>
                </a:schemeClr>
              </a:solidFill>
            </a:endParaRPr>
          </a:p>
        </p:txBody>
      </p:sp>
      <p:sp>
        <p:nvSpPr>
          <p:cNvPr id="510" name="矩形 31"/>
          <p:cNvSpPr/>
          <p:nvPr/>
        </p:nvSpPr>
        <p:spPr>
          <a:xfrm>
            <a:off x="8937523" y="2773962"/>
            <a:ext cx="2054941" cy="2246765"/>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latin typeface="Times New Roman" panose="02020603050405020304" pitchFamily="18" charset="0"/>
                <a:cs typeface="Times New Roman" panose="02020603050405020304" pitchFamily="18" charset="0"/>
              </a:rPr>
              <a:t>ITC will adopt multiple CPS clusters to achieve partition tolerance and bear potential network partition risks. Also, ITC system will support both on-chain and off-chain transactions, especially the off-line transaction.</a:t>
            </a:r>
            <a:endParaRPr lang="zh-CN" altLang="zh-CN" dirty="0">
              <a:latin typeface="Times New Roman" panose="02020603050405020304" pitchFamily="18" charset="0"/>
              <a:cs typeface="Times New Roman" panose="02020603050405020304" pitchFamily="18" charset="0"/>
            </a:endParaRPr>
          </a:p>
          <a:p>
            <a:endParaRPr lang="en-US" dirty="0">
              <a:solidFill>
                <a:schemeClr val="tx1">
                  <a:lumMod val="65000"/>
                  <a:lumOff val="35000"/>
                </a:schemeClr>
              </a:solidFill>
            </a:endParaRPr>
          </a:p>
        </p:txBody>
      </p:sp>
      <p:sp>
        <p:nvSpPr>
          <p:cNvPr id="2" name="矩形 1"/>
          <p:cNvSpPr/>
          <p:nvPr/>
        </p:nvSpPr>
        <p:spPr>
          <a:xfrm>
            <a:off x="1572628" y="2059653"/>
            <a:ext cx="752129" cy="369332"/>
          </a:xfrm>
          <a:prstGeom prst="rect">
            <a:avLst/>
          </a:prstGeom>
        </p:spPr>
        <p:txBody>
          <a:bodyPr wrap="none">
            <a:spAutoFit/>
          </a:bodyPr>
          <a:lstStyle/>
          <a:p>
            <a:r>
              <a:rPr lang="en-US" altLang="zh-CN" dirty="0">
                <a:solidFill>
                  <a:schemeClr val="bg1"/>
                </a:solidFill>
                <a:cs typeface="冬青黑体简体中文 W6"/>
                <a:sym typeface="冬青黑体简体中文 W6"/>
              </a:rPr>
              <a:t>SPBFT</a:t>
            </a:r>
            <a:endParaRPr lang="zh-CN" altLang="en-US" dirty="0">
              <a:solidFill>
                <a:schemeClr val="bg1"/>
              </a:solidFill>
            </a:endParaRPr>
          </a:p>
        </p:txBody>
      </p:sp>
      <p:sp>
        <p:nvSpPr>
          <p:cNvPr id="31" name="矩形 30"/>
          <p:cNvSpPr/>
          <p:nvPr/>
        </p:nvSpPr>
        <p:spPr>
          <a:xfrm>
            <a:off x="4323665" y="2053114"/>
            <a:ext cx="540533" cy="369332"/>
          </a:xfrm>
          <a:prstGeom prst="rect">
            <a:avLst/>
          </a:prstGeom>
        </p:spPr>
        <p:txBody>
          <a:bodyPr wrap="none">
            <a:spAutoFit/>
          </a:bodyPr>
          <a:lstStyle/>
          <a:p>
            <a:r>
              <a:rPr lang="en-US" altLang="zh-CN" dirty="0">
                <a:solidFill>
                  <a:schemeClr val="bg1"/>
                </a:solidFill>
                <a:cs typeface="冬青黑体简体中文 W6"/>
                <a:sym typeface="冬青黑体简体中文 W6"/>
              </a:rPr>
              <a:t>SPV</a:t>
            </a:r>
            <a:endParaRPr lang="zh-CN" altLang="en-US" dirty="0">
              <a:solidFill>
                <a:schemeClr val="bg1"/>
              </a:solidFill>
            </a:endParaRPr>
          </a:p>
        </p:txBody>
      </p:sp>
      <p:sp>
        <p:nvSpPr>
          <p:cNvPr id="32" name="矩形 31"/>
          <p:cNvSpPr/>
          <p:nvPr/>
        </p:nvSpPr>
        <p:spPr>
          <a:xfrm>
            <a:off x="6981120" y="1921150"/>
            <a:ext cx="599440" cy="645160"/>
          </a:xfrm>
          <a:prstGeom prst="rect">
            <a:avLst/>
          </a:prstGeom>
        </p:spPr>
        <p:txBody>
          <a:bodyPr wrap="none">
            <a:spAutoFit/>
          </a:bodyPr>
          <a:lstStyle/>
          <a:p>
            <a:r>
              <a:rPr lang="en-US" altLang="zh-CN" dirty="0">
                <a:solidFill>
                  <a:schemeClr val="bg1"/>
                </a:solidFill>
                <a:cs typeface="冬青黑体简体中文 W6"/>
                <a:sym typeface="冬青黑体简体中文 W6"/>
              </a:rPr>
              <a:t>DAG</a:t>
            </a:r>
          </a:p>
          <a:p>
            <a:r>
              <a:rPr lang="en-US" dirty="0">
                <a:solidFill>
                  <a:schemeClr val="bg1"/>
                </a:solidFill>
                <a:cs typeface="冬青黑体简体中文 W6"/>
                <a:sym typeface="冬青黑体简体中文 W6"/>
              </a:rPr>
              <a:t>L</a:t>
            </a:r>
            <a:r>
              <a:rPr lang="en-US" altLang="zh-CN" dirty="0" err="1">
                <a:solidFill>
                  <a:schemeClr val="bg1"/>
                </a:solidFill>
                <a:cs typeface="冬青黑体简体中文 W6"/>
                <a:sym typeface="冬青黑体简体中文 W6"/>
              </a:rPr>
              <a:t>isk</a:t>
            </a:r>
            <a:endParaRPr lang="zh-CN" altLang="en-US" dirty="0">
              <a:solidFill>
                <a:schemeClr val="bg1"/>
              </a:solidFill>
            </a:endParaRPr>
          </a:p>
        </p:txBody>
      </p:sp>
      <p:sp>
        <p:nvSpPr>
          <p:cNvPr id="33" name="矩形 32"/>
          <p:cNvSpPr/>
          <p:nvPr/>
        </p:nvSpPr>
        <p:spPr>
          <a:xfrm>
            <a:off x="9670856" y="2054040"/>
            <a:ext cx="532518" cy="369332"/>
          </a:xfrm>
          <a:prstGeom prst="rect">
            <a:avLst/>
          </a:prstGeom>
        </p:spPr>
        <p:txBody>
          <a:bodyPr wrap="none">
            <a:spAutoFit/>
          </a:bodyPr>
          <a:lstStyle/>
          <a:p>
            <a:r>
              <a:rPr lang="en-US" altLang="zh-CN" dirty="0">
                <a:solidFill>
                  <a:schemeClr val="bg1"/>
                </a:solidFill>
                <a:cs typeface="冬青黑体简体中文 W6"/>
                <a:sym typeface="冬青黑体简体中文 W6"/>
              </a:rPr>
              <a:t>CPS</a:t>
            </a:r>
            <a:endParaRPr lang="zh-CN" altLang="en-US" dirty="0">
              <a:solidFill>
                <a:schemeClr val="bg1"/>
              </a:solidFill>
            </a:endParaRPr>
          </a:p>
        </p:txBody>
      </p:sp>
      <p:sp>
        <p:nvSpPr>
          <p:cNvPr id="23" name="直接连接符 15"/>
          <p:cNvSpPr/>
          <p:nvPr/>
        </p:nvSpPr>
        <p:spPr>
          <a:xfrm>
            <a:off x="736711" y="114632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表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6" y="1597742"/>
            <a:ext cx="12121103" cy="517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Title 2"/>
          <p:cNvSpPr/>
          <p:nvPr/>
        </p:nvSpPr>
        <p:spPr>
          <a:xfrm>
            <a:off x="915825" y="579489"/>
            <a:ext cx="6381757" cy="523216"/>
          </a:xfrm>
          <a:prstGeom prst="rect">
            <a:avLst/>
          </a:prstGeom>
          <a:ln w="12700">
            <a:miter lim="400000"/>
          </a:ln>
        </p:spPr>
        <p:txBody>
          <a:bodyPr lIns="45718" tIns="45718" rIns="45718" bIns="45718" anchor="ctr">
            <a:spAutoFit/>
          </a:bodyPr>
          <a:lstStyle>
            <a:lvl1pPr>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smtClean="0">
                <a:latin typeface="Times New Roman" panose="02020603050405020304" pitchFamily="18" charset="0"/>
                <a:cs typeface="Times New Roman" panose="02020603050405020304" pitchFamily="18" charset="0"/>
                <a:sym typeface="冬青黑体简体中文 W6"/>
              </a:rPr>
              <a:t>ITC </a:t>
            </a:r>
            <a:r>
              <a:rPr lang="en-US" altLang="zh-CN" sz="2800" dirty="0">
                <a:latin typeface="Times New Roman" panose="02020603050405020304" pitchFamily="18" charset="0"/>
                <a:cs typeface="Times New Roman" panose="02020603050405020304" pitchFamily="18" charset="0"/>
                <a:sym typeface="冬青黑体简体中文 W6"/>
              </a:rPr>
              <a:t>P</a:t>
            </a:r>
            <a:r>
              <a:rPr lang="en-US" altLang="zh-CN" sz="2800" dirty="0" smtClean="0">
                <a:latin typeface="Times New Roman" panose="02020603050405020304" pitchFamily="18" charset="0"/>
                <a:cs typeface="Times New Roman" panose="02020603050405020304" pitchFamily="18" charset="0"/>
                <a:sym typeface="冬青黑体简体中文 W6"/>
              </a:rPr>
              <a:t>erformance Analysis</a:t>
            </a:r>
            <a:endParaRPr sz="2800" dirty="0">
              <a:latin typeface="Times New Roman" panose="02020603050405020304" pitchFamily="18" charset="0"/>
              <a:cs typeface="Times New Roman" panose="02020603050405020304" pitchFamily="18" charset="0"/>
              <a:sym typeface="冬青黑体简体中文 W6"/>
            </a:endParaRPr>
          </a:p>
        </p:txBody>
      </p:sp>
      <p:sp>
        <p:nvSpPr>
          <p:cNvPr id="327" name="直接连接符 97"/>
          <p:cNvSpPr/>
          <p:nvPr/>
        </p:nvSpPr>
        <p:spPr>
          <a:xfrm>
            <a:off x="983594" y="1172691"/>
            <a:ext cx="8803625" cy="1"/>
          </a:xfrm>
          <a:prstGeom prst="line">
            <a:avLst/>
          </a:prstGeom>
          <a:ln w="6350">
            <a:solidFill>
              <a:srgbClr val="969696"/>
            </a:solidFill>
            <a:miter/>
          </a:ln>
        </p:spPr>
        <p:txBody>
          <a:bodyPr lIns="45718" tIns="45718" rIns="45718" bIns="45718"/>
          <a:lstStyle/>
          <a:p>
            <a:endParaRPr/>
          </a:p>
        </p:txBody>
      </p:sp>
      <p:sp>
        <p:nvSpPr>
          <p:cNvPr id="6" name="矩形 5"/>
          <p:cNvSpPr/>
          <p:nvPr/>
        </p:nvSpPr>
        <p:spPr>
          <a:xfrm>
            <a:off x="915825" y="1172691"/>
            <a:ext cx="9579303" cy="707886"/>
          </a:xfrm>
          <a:prstGeom prst="rect">
            <a:avLst/>
          </a:prstGeom>
        </p:spPr>
        <p:txBody>
          <a:bodyPr wrap="square">
            <a:spAutoFit/>
          </a:bodyPr>
          <a:lstStyle/>
          <a:p>
            <a:pPr fontAlgn="base"/>
            <a:r>
              <a:rPr lang="en-US" altLang="zh-CN" sz="2000" dirty="0" smtClean="0">
                <a:latin typeface="Times New Roman" panose="02020603050405020304" pitchFamily="18" charset="0"/>
                <a:ea typeface="微软雅黑" panose="020B0503020204020204" charset="-122"/>
                <a:cs typeface="Times New Roman" panose="02020603050405020304" pitchFamily="18" charset="0"/>
              </a:rPr>
              <a:t>Transaction verification speed</a:t>
            </a:r>
            <a:r>
              <a:rPr lang="zh-CN" altLang="en-US" sz="2000" dirty="0" smtClean="0">
                <a:latin typeface="Times New Roman" panose="02020603050405020304" pitchFamily="18" charset="0"/>
                <a:ea typeface="微软雅黑" panose="020B050302020402020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charset="-122"/>
                <a:cs typeface="Times New Roman" panose="02020603050405020304" pitchFamily="18" charset="0"/>
              </a:rPr>
              <a:t>The speed of Bitcoin is about 10 minutes; The speed of </a:t>
            </a:r>
            <a:r>
              <a:rPr lang="en-US" altLang="zh-CN" sz="2000" dirty="0" err="1" smtClean="0">
                <a:latin typeface="Times New Roman" panose="02020603050405020304" pitchFamily="18" charset="0"/>
                <a:ea typeface="微软雅黑" panose="020B0503020204020204" charset="-122"/>
                <a:cs typeface="Times New Roman" panose="02020603050405020304" pitchFamily="18" charset="0"/>
              </a:rPr>
              <a:t>Ethereum</a:t>
            </a:r>
            <a:r>
              <a:rPr lang="en-US" altLang="zh-CN" sz="2000" dirty="0" smtClean="0">
                <a:latin typeface="Times New Roman" panose="02020603050405020304" pitchFamily="18" charset="0"/>
                <a:ea typeface="微软雅黑" panose="020B0503020204020204" charset="-122"/>
                <a:cs typeface="Times New Roman" panose="02020603050405020304" pitchFamily="18" charset="0"/>
              </a:rPr>
              <a:t> is about 10 seconds; The speed of ITC is millisecond.</a:t>
            </a:r>
            <a:endParaRPr lang="zh-CN" altLang="en-US" sz="2000" b="1" dirty="0">
              <a:solidFill>
                <a:srgbClr val="333333"/>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微信图片_201706271117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745" y="1366879"/>
            <a:ext cx="7885468" cy="5207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9" name="万物链代币的共识机制"/>
          <p:cNvSpPr>
            <a:spLocks noGrp="1"/>
          </p:cNvSpPr>
          <p:nvPr>
            <p:ph type="title"/>
          </p:nvPr>
        </p:nvSpPr>
        <p:spPr>
          <a:xfrm>
            <a:off x="736711" y="155314"/>
            <a:ext cx="9083150" cy="903635"/>
          </a:xfrm>
          <a:prstGeom prst="rect">
            <a:avLst/>
          </a:prstGeom>
        </p:spPr>
        <p:txBody>
          <a:bodyPr>
            <a:normAutofit/>
          </a:bodyPr>
          <a:lstStyle>
            <a:lvl1pPr>
              <a:defRPr sz="18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smtClean="0">
                <a:latin typeface="Times New Roman" panose="02020603050405020304" pitchFamily="18" charset="0"/>
                <a:cs typeface="Times New Roman" panose="02020603050405020304" pitchFamily="18" charset="0"/>
                <a:sym typeface="冬青黑体简体中文 W6"/>
              </a:rPr>
              <a:t>Performance Analysis of ITC Execution </a:t>
            </a:r>
            <a:r>
              <a:rPr lang="en-US" altLang="zh-CN" sz="2800" dirty="0">
                <a:latin typeface="Times New Roman" panose="02020603050405020304" pitchFamily="18" charset="0"/>
                <a:cs typeface="Times New Roman" panose="02020603050405020304" pitchFamily="18" charset="0"/>
                <a:sym typeface="冬青黑体简体中文 W6"/>
              </a:rPr>
              <a:t>E</a:t>
            </a:r>
            <a:r>
              <a:rPr lang="en-US" altLang="zh-CN" sz="2800" dirty="0" smtClean="0">
                <a:latin typeface="Times New Roman" panose="02020603050405020304" pitchFamily="18" charset="0"/>
                <a:cs typeface="Times New Roman" panose="02020603050405020304" pitchFamily="18" charset="0"/>
                <a:sym typeface="冬青黑体简体中文 W6"/>
              </a:rPr>
              <a:t>fficiency</a:t>
            </a:r>
            <a:endParaRPr sz="2800" dirty="0">
              <a:latin typeface="Times New Roman" panose="02020603050405020304" pitchFamily="18" charset="0"/>
              <a:cs typeface="Times New Roman" panose="02020603050405020304" pitchFamily="18" charset="0"/>
              <a:sym typeface="冬青黑体简体中文 W6"/>
            </a:endParaRPr>
          </a:p>
        </p:txBody>
      </p:sp>
      <p:sp>
        <p:nvSpPr>
          <p:cNvPr id="4"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2" name="矩形 1"/>
          <p:cNvSpPr/>
          <p:nvPr/>
        </p:nvSpPr>
        <p:spPr>
          <a:xfrm>
            <a:off x="7423355" y="2064385"/>
            <a:ext cx="1280611" cy="367030"/>
          </a:xfrm>
          <a:prstGeom prst="rect">
            <a:avLst/>
          </a:prstGeom>
          <a:noFill/>
          <a:ln>
            <a:solidFill>
              <a:srgbClr val="FFC000"/>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项目\万物链\PPT图片\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1" y="322097"/>
            <a:ext cx="4277531" cy="46539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项目\万物链\PPT图片\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955" y="1116288"/>
            <a:ext cx="2883946" cy="3137733"/>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descr="59239b8c5e28d_1024"/>
          <p:cNvPicPr>
            <a:picLocks noChangeAspect="1"/>
          </p:cNvPicPr>
          <p:nvPr/>
        </p:nvPicPr>
        <p:blipFill>
          <a:blip r:embed="rId5"/>
          <a:stretch>
            <a:fillRect/>
          </a:stretch>
        </p:blipFill>
        <p:spPr>
          <a:xfrm>
            <a:off x="3176036" y="1793494"/>
            <a:ext cx="770098" cy="712856"/>
          </a:xfrm>
          <a:prstGeom prst="rect">
            <a:avLst/>
          </a:prstGeom>
        </p:spPr>
      </p:pic>
      <p:pic>
        <p:nvPicPr>
          <p:cNvPr id="20" name="图片 19" descr="464_small_3a5dd7b12b1f4196af588a6f3ac72a47"/>
          <p:cNvPicPr>
            <a:picLocks noChangeAspect="1"/>
          </p:cNvPicPr>
          <p:nvPr/>
        </p:nvPicPr>
        <p:blipFill>
          <a:blip r:embed="rId6"/>
          <a:stretch>
            <a:fillRect/>
          </a:stretch>
        </p:blipFill>
        <p:spPr>
          <a:xfrm>
            <a:off x="1545040" y="1782736"/>
            <a:ext cx="464355" cy="711088"/>
          </a:xfrm>
          <a:prstGeom prst="rect">
            <a:avLst/>
          </a:prstGeom>
        </p:spPr>
      </p:pic>
      <p:pic>
        <p:nvPicPr>
          <p:cNvPr id="1028" name="Picture 4" descr="D:\项目\万物链\PPT图片\V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7209" y="2195889"/>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63569" y="4606719"/>
            <a:ext cx="5102679" cy="369332"/>
          </a:xfrm>
          <a:prstGeom prst="rect">
            <a:avLst/>
          </a:prstGeom>
        </p:spPr>
        <p:txBody>
          <a:bodyPr wrap="none">
            <a:spAutoFit/>
          </a:bodyPr>
          <a:lstStyle/>
          <a:p>
            <a:r>
              <a:rPr lang="en-US" altLang="zh-CN" b="1" dirty="0" smtClean="0">
                <a:solidFill>
                  <a:schemeClr val="bg2">
                    <a:lumMod val="50000"/>
                  </a:schemeClr>
                </a:solidFill>
                <a:latin typeface="Times New Roman" panose="02020603050405020304" pitchFamily="18" charset="0"/>
                <a:ea typeface="微软雅黑" panose="020B0503020204020204" charset="-122"/>
                <a:cs typeface="Times New Roman" panose="02020603050405020304" pitchFamily="18" charset="0"/>
              </a:rPr>
              <a:t> Running configuration  of traditional </a:t>
            </a:r>
            <a:r>
              <a:rPr lang="en-US" altLang="zh-CN" b="1" dirty="0" err="1" smtClean="0">
                <a:solidFill>
                  <a:schemeClr val="bg2">
                    <a:lumMod val="50000"/>
                  </a:schemeClr>
                </a:solidFill>
                <a:latin typeface="Times New Roman" panose="02020603050405020304" pitchFamily="18" charset="0"/>
                <a:ea typeface="微软雅黑" panose="020B0503020204020204" charset="-122"/>
                <a:cs typeface="Times New Roman" panose="02020603050405020304" pitchFamily="18" charset="0"/>
              </a:rPr>
              <a:t>blockchain</a:t>
            </a:r>
            <a:r>
              <a:rPr lang="en-US" altLang="zh-CN" b="1" dirty="0" smtClean="0">
                <a:solidFill>
                  <a:schemeClr val="bg2">
                    <a:lumMod val="50000"/>
                  </a:schemeClr>
                </a:solidFill>
                <a:latin typeface="Times New Roman" panose="02020603050405020304" pitchFamily="18" charset="0"/>
                <a:ea typeface="微软雅黑" panose="020B0503020204020204" charset="-122"/>
                <a:cs typeface="Times New Roman" panose="02020603050405020304" pitchFamily="18" charset="0"/>
              </a:rPr>
              <a:t> </a:t>
            </a:r>
            <a:endParaRPr lang="zh-CN" altLang="en-US" b="1" dirty="0">
              <a:latin typeface="Times New Roman" panose="02020603050405020304" pitchFamily="18" charset="0"/>
              <a:cs typeface="Times New Roman" panose="02020603050405020304" pitchFamily="18" charset="0"/>
            </a:endParaRPr>
          </a:p>
        </p:txBody>
      </p:sp>
      <p:sp>
        <p:nvSpPr>
          <p:cNvPr id="24" name="矩形 23"/>
          <p:cNvSpPr/>
          <p:nvPr/>
        </p:nvSpPr>
        <p:spPr>
          <a:xfrm>
            <a:off x="7641383" y="4606719"/>
            <a:ext cx="3153427" cy="369332"/>
          </a:xfrm>
          <a:prstGeom prst="rect">
            <a:avLst/>
          </a:prstGeom>
        </p:spPr>
        <p:txBody>
          <a:bodyPr wrap="none">
            <a:spAutoFit/>
          </a:bodyPr>
          <a:lstStyle/>
          <a:p>
            <a:r>
              <a:rPr lang="en-US" altLang="zh-CN" b="1" dirty="0" smtClean="0">
                <a:solidFill>
                  <a:schemeClr val="bg2">
                    <a:lumMod val="50000"/>
                  </a:schemeClr>
                </a:solidFill>
                <a:latin typeface="Times New Roman" panose="02020603050405020304" pitchFamily="18" charset="0"/>
                <a:ea typeface="微软雅黑" panose="020B0503020204020204" charset="-122"/>
                <a:cs typeface="Times New Roman" panose="02020603050405020304" pitchFamily="18" charset="0"/>
              </a:rPr>
              <a:t>Running configuration of ITC</a:t>
            </a:r>
            <a:endParaRPr lang="zh-CN" altLang="en-US" b="1" dirty="0">
              <a:latin typeface="Times New Roman" panose="02020603050405020304" pitchFamily="18" charset="0"/>
              <a:cs typeface="Times New Roman" panose="02020603050405020304" pitchFamily="18" charset="0"/>
            </a:endParaRPr>
          </a:p>
        </p:txBody>
      </p:sp>
      <p:pic>
        <p:nvPicPr>
          <p:cNvPr id="1033" name="Picture 9" descr="D:\项目\万物链\logo\logo-black.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5468"/>
          <a:stretch>
            <a:fillRect/>
          </a:stretch>
        </p:blipFill>
        <p:spPr bwMode="auto">
          <a:xfrm>
            <a:off x="7641383" y="1351388"/>
            <a:ext cx="807994" cy="88421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04952" y="404754"/>
            <a:ext cx="11122593"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800" b="1" dirty="0" smtClean="0">
                <a:latin typeface="Times New Roman" panose="02020603050405020304" pitchFamily="18" charset="0"/>
                <a:ea typeface="微软雅黑" panose="020B0503020204020204" charset="-122"/>
                <a:cs typeface="Times New Roman" panose="02020603050405020304" pitchFamily="18" charset="0"/>
              </a:rPr>
              <a:t>Comparison of </a:t>
            </a:r>
            <a:r>
              <a:rPr lang="en-US" altLang="zh-CN" sz="2800" b="1" dirty="0">
                <a:latin typeface="Times New Roman" panose="02020603050405020304" pitchFamily="18" charset="0"/>
                <a:ea typeface="微软雅黑" panose="020B0503020204020204" charset="-122"/>
                <a:cs typeface="Times New Roman" panose="02020603050405020304" pitchFamily="18" charset="0"/>
              </a:rPr>
              <a:t>R</a:t>
            </a:r>
            <a:r>
              <a:rPr lang="en-US" altLang="zh-CN" sz="2800" b="1" dirty="0" smtClean="0">
                <a:latin typeface="Times New Roman" panose="02020603050405020304" pitchFamily="18" charset="0"/>
                <a:ea typeface="微软雅黑" panose="020B0503020204020204" charset="-122"/>
                <a:cs typeface="Times New Roman" panose="02020603050405020304" pitchFamily="18" charset="0"/>
              </a:rPr>
              <a:t>unning Configuration: Traditional </a:t>
            </a:r>
            <a:r>
              <a:rPr lang="en-US" altLang="zh-CN" sz="2800" b="1" dirty="0" err="1" smtClean="0">
                <a:latin typeface="Times New Roman" panose="02020603050405020304" pitchFamily="18" charset="0"/>
                <a:ea typeface="微软雅黑" panose="020B0503020204020204" charset="-122"/>
                <a:cs typeface="Times New Roman" panose="02020603050405020304" pitchFamily="18" charset="0"/>
              </a:rPr>
              <a:t>Blockchain</a:t>
            </a:r>
            <a:r>
              <a:rPr lang="en-US" altLang="zh-CN" sz="2800" b="1" dirty="0" smtClean="0">
                <a:latin typeface="Times New Roman" panose="02020603050405020304" pitchFamily="18" charset="0"/>
                <a:ea typeface="微软雅黑" panose="020B0503020204020204" charset="-122"/>
                <a:cs typeface="Times New Roman" panose="02020603050405020304" pitchFamily="18" charset="0"/>
              </a:rPr>
              <a:t> </a:t>
            </a:r>
            <a:r>
              <a:rPr lang="en-US" altLang="zh-CN" sz="2800" b="1" i="1" dirty="0" smtClean="0">
                <a:latin typeface="Times New Roman" panose="02020603050405020304" pitchFamily="18" charset="0"/>
                <a:ea typeface="微软雅黑" panose="020B0503020204020204" charset="-122"/>
                <a:cs typeface="Times New Roman" panose="02020603050405020304" pitchFamily="18" charset="0"/>
              </a:rPr>
              <a:t>VS</a:t>
            </a:r>
            <a:r>
              <a:rPr lang="en-US" altLang="zh-CN" sz="2800" b="1" dirty="0" smtClean="0">
                <a:latin typeface="Times New Roman" panose="02020603050405020304" pitchFamily="18" charset="0"/>
                <a:ea typeface="微软雅黑" panose="020B0503020204020204" charset="-122"/>
                <a:cs typeface="Times New Roman" panose="02020603050405020304" pitchFamily="18" charset="0"/>
              </a:rPr>
              <a:t> ITC</a:t>
            </a:r>
            <a:endParaRPr kumimoji="0" lang="zh-CN" altLang="en-US" sz="2800" b="1" i="0" u="none" strike="noStrike" cap="none" spc="0" normalizeH="0" baseline="0" dirty="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endParaRPr>
          </a:p>
        </p:txBody>
      </p:sp>
      <p:sp>
        <p:nvSpPr>
          <p:cNvPr id="4" name="文本框 3"/>
          <p:cNvSpPr txBox="1"/>
          <p:nvPr/>
        </p:nvSpPr>
        <p:spPr>
          <a:xfrm>
            <a:off x="1266279" y="5304930"/>
            <a:ext cx="3253451" cy="1200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kumimoji="0" lang="en-US" altLang="zh-CN" b="0" i="0" u="none" strike="noStrike" cap="none" spc="0" normalizeH="0" baseline="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 </a:t>
            </a:r>
            <a:r>
              <a:rPr lang="en-US" altLang="zh-CN" dirty="0">
                <a:solidFill>
                  <a:schemeClr val="tx1"/>
                </a:solidFill>
                <a:latin typeface="Times New Roman" panose="02020603050405020304" pitchFamily="18" charset="0"/>
                <a:cs typeface="Times New Roman" panose="02020603050405020304" pitchFamily="18" charset="0"/>
              </a:rPr>
              <a:t>Core Duo Quad 2.4 GHz</a:t>
            </a:r>
            <a:r>
              <a:rPr kumimoji="0" lang="zh-CN" altLang="en-US" b="0" i="0" u="none" strike="noStrike" cap="none" spc="0" normalizeH="0" baseline="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     </a:t>
            </a:r>
            <a:endParaRPr kumimoji="0" lang="en-US" altLang="zh-CN" b="0" i="0" u="none" strike="noStrike" cap="none" spc="0" normalizeH="0" baseline="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RAM:</a:t>
            </a:r>
            <a:r>
              <a:rPr kumimoji="0" lang="zh-CN" altLang="en-US" b="0" i="0" u="none" strike="noStrike" cap="none" spc="0" normalizeH="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     </a:t>
            </a: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8</a:t>
            </a:r>
            <a:r>
              <a:rPr kumimoji="0" lang="en-US" altLang="zh-CN" b="0" i="0" u="none" strike="noStrike" cap="none" spc="0" normalizeH="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G</a:t>
            </a:r>
            <a:r>
              <a:rPr kumimoji="0" lang="zh-CN" altLang="en-US" b="0" i="0" u="none" strike="noStrike" cap="none" spc="0" normalizeH="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 </a:t>
            </a:r>
            <a:r>
              <a:rPr kumimoji="0" lang="en-US" altLang="zh-CN" b="0" i="0" u="none" strike="noStrike" cap="none" spc="0" normalizeH="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RAM</a:t>
            </a:r>
          </a:p>
          <a:p>
            <a:pPr marL="0" marR="0" indent="0" algn="l" defTabSz="914400" rtl="0" fontAlgn="auto" latinLnBrk="0" hangingPunct="0">
              <a:lnSpc>
                <a:spcPct val="100000"/>
              </a:lnSpc>
              <a:spcBef>
                <a:spcPts val="0"/>
              </a:spcBef>
              <a:spcAft>
                <a:spcPts val="0"/>
              </a:spcAft>
              <a:buClrTx/>
              <a:buSzTx/>
              <a:buFontTx/>
              <a:buNone/>
            </a:pP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Hard Disk</a:t>
            </a:r>
            <a:r>
              <a:rPr lang="en-US" altLang="zh-CN" baseline="0"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zh-CN" altLang="en-US" baseline="0"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baseline="0"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1T</a:t>
            </a:r>
          </a:p>
          <a:p>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Size</a:t>
            </a:r>
            <a:r>
              <a:rPr kumimoji="0" lang="en-US" altLang="zh-CN" b="0" i="0" u="none" strike="noStrike" cap="none" spc="0" normalizeH="0" baseline="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a:t>
            </a:r>
            <a:r>
              <a:rPr kumimoji="0" lang="zh-CN" altLang="en-US" b="0" i="0" u="none" strike="noStrike" cap="none" spc="0" normalizeH="0" baseline="0" dirty="0" smtClean="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180 mm x 200 mm</a:t>
            </a:r>
            <a:endPar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 name="文本框 6"/>
          <p:cNvSpPr txBox="1"/>
          <p:nvPr/>
        </p:nvSpPr>
        <p:spPr>
          <a:xfrm>
            <a:off x="7746754" y="5058708"/>
            <a:ext cx="2310885" cy="14773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ESP8266</a:t>
            </a:r>
          </a:p>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CPU:</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0.08GHz</a:t>
            </a:r>
            <a:endParaRPr lang="fi-FI"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RAM:</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0.002G</a:t>
            </a:r>
          </a:p>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ROM:</a:t>
            </a: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0.012G</a:t>
            </a:r>
            <a:endParaRPr lang="fi-FI"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Size:</a:t>
            </a:r>
            <a:r>
              <a:rPr lang="zh-CN" altLang="en-US"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rPr>
              <a:t>18 mm x 20 </a:t>
            </a:r>
            <a:r>
              <a:rPr lang="en-US" altLang="zh-CN" dirty="0">
                <a:solidFill>
                  <a:schemeClr val="tx1"/>
                </a:solidFill>
                <a:latin typeface="Times New Roman" panose="02020603050405020304" pitchFamily="18" charset="0"/>
                <a:cs typeface="Times New Roman" panose="02020603050405020304" pitchFamily="18" charset="0"/>
              </a:rPr>
              <a:t>mm</a:t>
            </a:r>
            <a:endParaRPr kumimoji="0" lang="zh-CN" altLang="en-US"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Calibri" panose="020F0502020204030204"/>
            </a:endParaRPr>
          </a:p>
        </p:txBody>
      </p:sp>
      <p:pic>
        <p:nvPicPr>
          <p:cNvPr id="8" name="图片 7"/>
          <p:cNvPicPr>
            <a:picLocks noChangeAspect="1"/>
          </p:cNvPicPr>
          <p:nvPr/>
        </p:nvPicPr>
        <p:blipFill>
          <a:blip r:embed="rId9"/>
          <a:stretch>
            <a:fillRect/>
          </a:stretch>
        </p:blipFill>
        <p:spPr>
          <a:xfrm>
            <a:off x="9172935" y="3180963"/>
            <a:ext cx="681966" cy="709831"/>
          </a:xfrm>
          <a:prstGeom prst="rect">
            <a:avLst/>
          </a:prstGeom>
        </p:spPr>
      </p:pic>
      <p:sp>
        <p:nvSpPr>
          <p:cNvPr id="9" name="文本框 8"/>
          <p:cNvSpPr txBox="1"/>
          <p:nvPr/>
        </p:nvSpPr>
        <p:spPr>
          <a:xfrm>
            <a:off x="9119439" y="3946248"/>
            <a:ext cx="834520" cy="307773"/>
          </a:xfrm>
          <a:prstGeom prst="rect">
            <a:avLst/>
          </a:prstGeom>
          <a:solidFill>
            <a:schemeClr val="tx2">
              <a:lumMod val="50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dirty="0" smtClean="0">
                <a:solidFill>
                  <a:schemeClr val="bg1"/>
                </a:solidFill>
                <a:latin typeface="微软雅黑" panose="020B0503020204020204" charset="-122"/>
                <a:ea typeface="微软雅黑" panose="020B0503020204020204" charset="-122"/>
              </a:rPr>
              <a:t>Real size</a:t>
            </a:r>
            <a:endParaRPr kumimoji="0" lang="zh-CN" altLang="en-US" sz="1400" b="0"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Calibri" panose="020F0502020204030204"/>
            </a:endParaRPr>
          </a:p>
        </p:txBody>
      </p:sp>
      <p:sp>
        <p:nvSpPr>
          <p:cNvPr id="10" name="文本框 9"/>
          <p:cNvSpPr txBox="1"/>
          <p:nvPr/>
        </p:nvSpPr>
        <p:spPr>
          <a:xfrm>
            <a:off x="1261223" y="5015900"/>
            <a:ext cx="347472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i="0" u="none" strike="noStrike" cap="none" spc="0" normalizeH="0" baseline="0" dirty="0" smtClean="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Apple </a:t>
            </a:r>
            <a:r>
              <a:rPr lang="en-US" altLang="zh-CN" dirty="0" err="1" smtClean="0">
                <a:latin typeface="Times New Roman" panose="02020603050405020304" pitchFamily="18" charset="0"/>
                <a:ea typeface="微软雅黑" panose="020B0503020204020204" charset="-122"/>
                <a:cs typeface="Times New Roman" panose="02020603050405020304" pitchFamily="18" charset="0"/>
              </a:rPr>
              <a:t>macbook</a:t>
            </a:r>
            <a:endParaRPr kumimoji="0" lang="zh-CN" altLang="en-US" i="0" u="none" strike="noStrike" cap="none" spc="0" normalizeH="0" baseline="0" dirty="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endParaRPr>
          </a:p>
        </p:txBody>
      </p:sp>
      <p:sp>
        <p:nvSpPr>
          <p:cNvPr id="18"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组合 3"/>
          <p:cNvGrpSpPr/>
          <p:nvPr/>
        </p:nvGrpSpPr>
        <p:grpSpPr>
          <a:xfrm>
            <a:off x="6204155" y="1608520"/>
            <a:ext cx="2153263" cy="4572761"/>
            <a:chOff x="-142586" y="-2"/>
            <a:chExt cx="2153262" cy="4572760"/>
          </a:xfrm>
        </p:grpSpPr>
        <p:sp>
          <p:nvSpPr>
            <p:cNvPr id="483" name="矩形 4"/>
            <p:cNvSpPr/>
            <p:nvPr/>
          </p:nvSpPr>
          <p:spPr>
            <a:xfrm>
              <a:off x="-142586" y="-2"/>
              <a:ext cx="2153262" cy="4572760"/>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4" name="流程图: 联系 5"/>
            <p:cNvSpPr/>
            <p:nvPr/>
          </p:nvSpPr>
          <p:spPr>
            <a:xfrm>
              <a:off x="557211" y="257175"/>
              <a:ext cx="757243" cy="757243"/>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85" name="文本框 14"/>
            <p:cNvSpPr/>
            <p:nvPr/>
          </p:nvSpPr>
          <p:spPr>
            <a:xfrm>
              <a:off x="281353" y="1101832"/>
              <a:ext cx="1305608" cy="707882"/>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000" dirty="0" err="1" smtClean="0">
                  <a:latin typeface="Times New Roman" panose="02020603050405020304" pitchFamily="18" charset="0"/>
                  <a:cs typeface="Times New Roman" panose="02020603050405020304" pitchFamily="18" charset="0"/>
                </a:rPr>
                <a:t>Blockchain</a:t>
              </a:r>
              <a:r>
                <a:rPr lang="en-US" sz="2000" dirty="0" smtClean="0">
                  <a:latin typeface="Times New Roman" panose="02020603050405020304" pitchFamily="18" charset="0"/>
                  <a:cs typeface="Times New Roman" panose="02020603050405020304" pitchFamily="18" charset="0"/>
                </a:rPr>
                <a:t> network</a:t>
              </a:r>
              <a:endParaRPr sz="2000" dirty="0">
                <a:latin typeface="Times New Roman" panose="02020603050405020304" pitchFamily="18" charset="0"/>
                <a:cs typeface="Times New Roman" panose="02020603050405020304" pitchFamily="18" charset="0"/>
              </a:endParaRPr>
            </a:p>
          </p:txBody>
        </p:sp>
      </p:grpSp>
      <p:grpSp>
        <p:nvGrpSpPr>
          <p:cNvPr id="490" name="组合 8"/>
          <p:cNvGrpSpPr/>
          <p:nvPr/>
        </p:nvGrpSpPr>
        <p:grpSpPr>
          <a:xfrm>
            <a:off x="3283981" y="1608518"/>
            <a:ext cx="2202419" cy="4573098"/>
            <a:chOff x="-136651" y="-2"/>
            <a:chExt cx="2202418" cy="4573097"/>
          </a:xfrm>
        </p:grpSpPr>
        <p:sp>
          <p:nvSpPr>
            <p:cNvPr id="487" name="矩形 9"/>
            <p:cNvSpPr/>
            <p:nvPr/>
          </p:nvSpPr>
          <p:spPr>
            <a:xfrm>
              <a:off x="-136651" y="-2"/>
              <a:ext cx="2202418"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88" name="流程图: 联系 10"/>
            <p:cNvSpPr/>
            <p:nvPr/>
          </p:nvSpPr>
          <p:spPr>
            <a:xfrm>
              <a:off x="661178"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89" name="文本框 14"/>
            <p:cNvSpPr/>
            <p:nvPr/>
          </p:nvSpPr>
          <p:spPr>
            <a:xfrm>
              <a:off x="386130" y="1243014"/>
              <a:ext cx="1248446" cy="338550"/>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dirty="0"/>
            </a:p>
          </p:txBody>
        </p:sp>
      </p:grpSp>
      <p:grpSp>
        <p:nvGrpSpPr>
          <p:cNvPr id="494" name="组合 14"/>
          <p:cNvGrpSpPr/>
          <p:nvPr/>
        </p:nvGrpSpPr>
        <p:grpSpPr>
          <a:xfrm>
            <a:off x="9236872" y="1608518"/>
            <a:ext cx="1871662" cy="4573098"/>
            <a:chOff x="0" y="-2"/>
            <a:chExt cx="1871661" cy="4573097"/>
          </a:xfrm>
        </p:grpSpPr>
        <p:sp>
          <p:nvSpPr>
            <p:cNvPr id="491" name="矩形 15"/>
            <p:cNvSpPr/>
            <p:nvPr/>
          </p:nvSpPr>
          <p:spPr>
            <a:xfrm>
              <a:off x="0" y="-2"/>
              <a:ext cx="1871661" cy="4573097"/>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2" name="流程图: 联系 16"/>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93" name="文本框 14"/>
            <p:cNvSpPr/>
            <p:nvPr/>
          </p:nvSpPr>
          <p:spPr>
            <a:xfrm>
              <a:off x="138478" y="1058348"/>
              <a:ext cx="1590310" cy="707882"/>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000" dirty="0" smtClean="0">
                  <a:latin typeface="Times New Roman" panose="02020603050405020304" pitchFamily="18" charset="0"/>
                  <a:cs typeface="Times New Roman" panose="02020603050405020304" pitchFamily="18" charset="0"/>
                </a:rPr>
                <a:t>Mobile Phone </a:t>
              </a:r>
              <a:r>
                <a:rPr sz="2000" dirty="0" smtClean="0">
                  <a:latin typeface="Times New Roman" panose="02020603050405020304" pitchFamily="18" charset="0"/>
                  <a:cs typeface="Times New Roman" panose="02020603050405020304" pitchFamily="18" charset="0"/>
                </a:rPr>
                <a:t>APP</a:t>
              </a:r>
              <a:endParaRPr sz="2000" dirty="0">
                <a:latin typeface="Times New Roman" panose="02020603050405020304" pitchFamily="18" charset="0"/>
                <a:cs typeface="Times New Roman" panose="02020603050405020304" pitchFamily="18" charset="0"/>
              </a:endParaRPr>
            </a:p>
          </p:txBody>
        </p:sp>
      </p:grpSp>
      <p:grpSp>
        <p:nvGrpSpPr>
          <p:cNvPr id="498" name="组合 20"/>
          <p:cNvGrpSpPr/>
          <p:nvPr/>
        </p:nvGrpSpPr>
        <p:grpSpPr>
          <a:xfrm>
            <a:off x="679653" y="1608519"/>
            <a:ext cx="1871669" cy="4592258"/>
            <a:chOff x="-2" y="-1"/>
            <a:chExt cx="1871667" cy="4592256"/>
          </a:xfrm>
        </p:grpSpPr>
        <p:sp>
          <p:nvSpPr>
            <p:cNvPr id="495" name="矩形 21"/>
            <p:cNvSpPr/>
            <p:nvPr/>
          </p:nvSpPr>
          <p:spPr>
            <a:xfrm>
              <a:off x="-2" y="-1"/>
              <a:ext cx="1871667" cy="4592256"/>
            </a:xfrm>
            <a:prstGeom prst="rect">
              <a:avLst/>
            </a:prstGeom>
            <a:noFill/>
            <a:ln w="12700" cap="flat">
              <a:solidFill>
                <a:srgbClr val="000000"/>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96" name="流程图: 联系 22"/>
            <p:cNvSpPr/>
            <p:nvPr/>
          </p:nvSpPr>
          <p:spPr>
            <a:xfrm>
              <a:off x="557211" y="257176"/>
              <a:ext cx="757243" cy="75724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97" name="文本框 14"/>
            <p:cNvSpPr/>
            <p:nvPr/>
          </p:nvSpPr>
          <p:spPr>
            <a:xfrm>
              <a:off x="217952" y="1058348"/>
              <a:ext cx="1428755" cy="707882"/>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000" dirty="0" smtClean="0">
                  <a:latin typeface="Times New Roman" panose="02020603050405020304" pitchFamily="18" charset="0"/>
                  <a:cs typeface="Times New Roman" panose="02020603050405020304" pitchFamily="18" charset="0"/>
                </a:rPr>
                <a:t>Physical Equipment</a:t>
              </a:r>
              <a:endParaRPr sz="2000" dirty="0">
                <a:latin typeface="Times New Roman" panose="02020603050405020304" pitchFamily="18" charset="0"/>
                <a:cs typeface="Times New Roman" panose="02020603050405020304" pitchFamily="18" charset="0"/>
              </a:endParaRPr>
            </a:p>
          </p:txBody>
        </p:sp>
      </p:grpSp>
      <p:sp>
        <p:nvSpPr>
          <p:cNvPr id="499" name="右箭头 26"/>
          <p:cNvSpPr/>
          <p:nvPr/>
        </p:nvSpPr>
        <p:spPr>
          <a:xfrm>
            <a:off x="2705958" y="2801071"/>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00" name="右箭头 27"/>
          <p:cNvSpPr/>
          <p:nvPr/>
        </p:nvSpPr>
        <p:spPr>
          <a:xfrm>
            <a:off x="5653263" y="2755825"/>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sp>
        <p:nvSpPr>
          <p:cNvPr id="501" name="右箭头 28"/>
          <p:cNvSpPr/>
          <p:nvPr/>
        </p:nvSpPr>
        <p:spPr>
          <a:xfrm>
            <a:off x="8529359" y="2800266"/>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p>
        </p:txBody>
      </p:sp>
      <p:pic>
        <p:nvPicPr>
          <p:cNvPr id="502" name="Picture 2" descr="Picture 2"/>
          <p:cNvPicPr>
            <a:picLocks noChangeAspect="1"/>
          </p:cNvPicPr>
          <p:nvPr/>
        </p:nvPicPr>
        <p:blipFill>
          <a:blip r:embed="rId3"/>
          <a:stretch>
            <a:fillRect/>
          </a:stretch>
        </p:blipFill>
        <p:spPr>
          <a:xfrm>
            <a:off x="1325664" y="1972598"/>
            <a:ext cx="573918" cy="573916"/>
          </a:xfrm>
          <a:prstGeom prst="rect">
            <a:avLst/>
          </a:prstGeom>
          <a:ln w="12700">
            <a:miter lim="400000"/>
            <a:headEnd/>
            <a:tailEnd/>
          </a:ln>
        </p:spPr>
      </p:pic>
      <p:pic>
        <p:nvPicPr>
          <p:cNvPr id="503" name="Picture 3" descr="Picture 3"/>
          <p:cNvPicPr>
            <a:picLocks noChangeAspect="1"/>
          </p:cNvPicPr>
          <p:nvPr/>
        </p:nvPicPr>
        <p:blipFill>
          <a:blip r:embed="rId4"/>
          <a:stretch>
            <a:fillRect/>
          </a:stretch>
        </p:blipFill>
        <p:spPr>
          <a:xfrm flipH="1">
            <a:off x="4148013" y="1927261"/>
            <a:ext cx="624838" cy="624838"/>
          </a:xfrm>
          <a:prstGeom prst="rect">
            <a:avLst/>
          </a:prstGeom>
          <a:ln w="12700">
            <a:miter lim="400000"/>
            <a:headEnd/>
            <a:tailEnd/>
          </a:ln>
        </p:spPr>
      </p:pic>
      <p:pic>
        <p:nvPicPr>
          <p:cNvPr id="504" name="Picture 4" descr="Picture 4"/>
          <p:cNvPicPr>
            <a:picLocks noChangeAspect="1"/>
          </p:cNvPicPr>
          <p:nvPr/>
        </p:nvPicPr>
        <p:blipFill>
          <a:blip r:embed="rId5"/>
          <a:stretch>
            <a:fillRect/>
          </a:stretch>
        </p:blipFill>
        <p:spPr>
          <a:xfrm>
            <a:off x="6946365" y="1890765"/>
            <a:ext cx="687227" cy="687226"/>
          </a:xfrm>
          <a:prstGeom prst="rect">
            <a:avLst/>
          </a:prstGeom>
          <a:ln w="12700">
            <a:miter lim="400000"/>
            <a:headEnd/>
            <a:tailEnd/>
          </a:ln>
        </p:spPr>
      </p:pic>
      <p:pic>
        <p:nvPicPr>
          <p:cNvPr id="505" name="Picture 5" descr="Picture 5"/>
          <p:cNvPicPr>
            <a:picLocks noChangeAspect="1"/>
          </p:cNvPicPr>
          <p:nvPr/>
        </p:nvPicPr>
        <p:blipFill>
          <a:blip r:embed="rId6"/>
          <a:stretch>
            <a:fillRect/>
          </a:stretch>
        </p:blipFill>
        <p:spPr>
          <a:xfrm>
            <a:off x="9936253" y="2025304"/>
            <a:ext cx="468503" cy="468503"/>
          </a:xfrm>
          <a:prstGeom prst="rect">
            <a:avLst/>
          </a:prstGeom>
          <a:ln w="12700">
            <a:miter lim="400000"/>
            <a:headEnd/>
            <a:tailEnd/>
          </a:ln>
        </p:spPr>
      </p:pic>
      <p:sp>
        <p:nvSpPr>
          <p:cNvPr id="506" name="文本框 2"/>
          <p:cNvSpPr/>
          <p:nvPr/>
        </p:nvSpPr>
        <p:spPr>
          <a:xfrm>
            <a:off x="647698" y="596898"/>
            <a:ext cx="3500313" cy="523216"/>
          </a:xfrm>
          <a:prstGeom prst="rect">
            <a:avLst/>
          </a:prstGeom>
          <a:ln w="12700">
            <a:miter lim="400000"/>
          </a:ln>
        </p:spPr>
        <p:txBody>
          <a:bodyPr wrap="none" lIns="45718" tIns="45718" rIns="45718" bIns="45718">
            <a:spAutoFit/>
          </a:bodyPr>
          <a:lstStyle>
            <a:lvl1pPr>
              <a:defRPr sz="24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smtClean="0">
                <a:latin typeface="Times New Roman" panose="02020603050405020304" pitchFamily="18" charset="0"/>
                <a:cs typeface="Times New Roman" panose="02020603050405020304" pitchFamily="18" charset="0"/>
              </a:rPr>
              <a:t>Users’ Usage Scenario</a:t>
            </a:r>
            <a:endParaRPr lang="zh-CN" altLang="zh-CN" sz="2800" dirty="0">
              <a:latin typeface="Times New Roman" panose="02020603050405020304" pitchFamily="18" charset="0"/>
              <a:cs typeface="Times New Roman" panose="02020603050405020304" pitchFamily="18" charset="0"/>
            </a:endParaRPr>
          </a:p>
        </p:txBody>
      </p:sp>
      <p:sp>
        <p:nvSpPr>
          <p:cNvPr id="507" name="矩形 1"/>
          <p:cNvSpPr/>
          <p:nvPr/>
        </p:nvSpPr>
        <p:spPr>
          <a:xfrm>
            <a:off x="751093" y="3676312"/>
            <a:ext cx="1721787" cy="978725"/>
          </a:xfrm>
          <a:prstGeom prst="rect">
            <a:avLst/>
          </a:prstGeom>
          <a:ln w="12700">
            <a:miter lim="400000"/>
          </a:ln>
        </p:spPr>
        <p:txBody>
          <a:bodyPr lIns="45718" tIns="45718" rIns="45718" bIns="45718">
            <a:spAutoFit/>
          </a:bodyPr>
          <a:lstStyle>
            <a:lvl1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200" dirty="0">
                <a:latin typeface="Times New Roman" panose="02020603050405020304" pitchFamily="18" charset="0"/>
                <a:cs typeface="Times New Roman" panose="02020603050405020304" pitchFamily="18" charset="0"/>
              </a:rPr>
              <a:t>All the </a:t>
            </a:r>
            <a:r>
              <a:rPr lang="en-US" altLang="zh-CN" sz="1200" dirty="0" err="1">
                <a:latin typeface="Times New Roman" panose="02020603050405020304" pitchFamily="18" charset="0"/>
                <a:cs typeface="Times New Roman" panose="02020603050405020304" pitchFamily="18" charset="0"/>
              </a:rPr>
              <a:t>IoT</a:t>
            </a:r>
            <a:r>
              <a:rPr lang="en-US" altLang="zh-CN" sz="1200" dirty="0">
                <a:latin typeface="Times New Roman" panose="02020603050405020304" pitchFamily="18" charset="0"/>
                <a:cs typeface="Times New Roman" panose="02020603050405020304" pitchFamily="18" charset="0"/>
              </a:rPr>
              <a:t> equipment can be </a:t>
            </a:r>
            <a:r>
              <a:rPr lang="en-US" altLang="zh-CN" sz="1200" dirty="0" err="1">
                <a:latin typeface="Times New Roman" panose="02020603050405020304" pitchFamily="18" charset="0"/>
                <a:cs typeface="Times New Roman" panose="02020603050405020304" pitchFamily="18" charset="0"/>
              </a:rPr>
              <a:t>intergrated</a:t>
            </a:r>
            <a:r>
              <a:rPr lang="en-US" altLang="zh-CN" sz="1200" dirty="0">
                <a:latin typeface="Times New Roman" panose="02020603050405020304" pitchFamily="18" charset="0"/>
                <a:cs typeface="Times New Roman" panose="02020603050405020304" pitchFamily="18" charset="0"/>
              </a:rPr>
              <a:t> into ESP8266 and use ITC </a:t>
            </a:r>
            <a:r>
              <a:rPr lang="en-US" altLang="zh-CN" sz="1200" dirty="0" err="1">
                <a:latin typeface="Times New Roman" panose="02020603050405020304" pitchFamily="18" charset="0"/>
                <a:cs typeface="Times New Roman" panose="02020603050405020304" pitchFamily="18" charset="0"/>
              </a:rPr>
              <a:t>IoT</a:t>
            </a:r>
            <a:r>
              <a:rPr lang="en-US" altLang="zh-CN" sz="1200" dirty="0">
                <a:latin typeface="Times New Roman" panose="02020603050405020304" pitchFamily="18" charset="0"/>
                <a:cs typeface="Times New Roman" panose="02020603050405020304" pitchFamily="18" charset="0"/>
              </a:rPr>
              <a:t> operating </a:t>
            </a:r>
            <a:r>
              <a:rPr lang="en-US" altLang="zh-CN" sz="1200" dirty="0"/>
              <a:t>system.</a:t>
            </a:r>
            <a:endParaRPr sz="1200" dirty="0">
              <a:solidFill>
                <a:schemeClr val="tx1">
                  <a:lumMod val="65000"/>
                  <a:lumOff val="35000"/>
                </a:schemeClr>
              </a:solidFill>
            </a:endParaRPr>
          </a:p>
        </p:txBody>
      </p:sp>
      <p:sp>
        <p:nvSpPr>
          <p:cNvPr id="508" name="矩形 29"/>
          <p:cNvSpPr/>
          <p:nvPr/>
        </p:nvSpPr>
        <p:spPr>
          <a:xfrm>
            <a:off x="3352806" y="3190084"/>
            <a:ext cx="2045103" cy="2568391"/>
          </a:xfrm>
          <a:prstGeom prst="rect">
            <a:avLst/>
          </a:prstGeom>
          <a:ln w="12700">
            <a:miter lim="400000"/>
          </a:ln>
        </p:spPr>
        <p:txBody>
          <a:bodyPr wrap="square" lIns="45718" tIns="45718" rIns="45718" bIns="45718">
            <a:spAutoFit/>
          </a:bodyPr>
          <a:lstStyle/>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sz="1200" dirty="0">
              <a:solidFill>
                <a:schemeClr val="tx1">
                  <a:lumMod val="65000"/>
                  <a:lumOff val="35000"/>
                </a:schemeClr>
              </a:solidFill>
              <a:latin typeface="Times New Roman" panose="02020603050405020304" pitchFamily="18" charset="0"/>
              <a:cs typeface="Times New Roman" panose="02020603050405020304" pitchFamily="18" charset="0"/>
            </a:endParaRPr>
          </a:p>
          <a:p>
            <a:pPr defTabSz="1216660">
              <a:lnSpc>
                <a:spcPct val="120000"/>
              </a:lnSpc>
              <a:spcBef>
                <a:spcPts val="300"/>
              </a:spcBef>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200" dirty="0" err="1">
                <a:latin typeface="Times New Roman" panose="02020603050405020304" pitchFamily="18" charset="0"/>
                <a:cs typeface="Times New Roman" panose="02020603050405020304" pitchFamily="18" charset="0"/>
                <a:sym typeface="微软雅黑" panose="020B0503020204020204" charset="-122"/>
              </a:rPr>
              <a:t>IoT</a:t>
            </a:r>
            <a:r>
              <a:rPr lang="en-US" altLang="zh-CN" sz="1200" dirty="0">
                <a:latin typeface="Times New Roman" panose="02020603050405020304" pitchFamily="18" charset="0"/>
                <a:cs typeface="Times New Roman" panose="02020603050405020304" pitchFamily="18" charset="0"/>
                <a:sym typeface="微软雅黑" panose="020B0503020204020204" charset="-122"/>
              </a:rPr>
              <a:t> linking module is the necessary component of </a:t>
            </a:r>
            <a:r>
              <a:rPr lang="en-US" altLang="zh-CN" sz="1200" dirty="0" err="1">
                <a:latin typeface="Times New Roman" panose="02020603050405020304" pitchFamily="18" charset="0"/>
                <a:cs typeface="Times New Roman" panose="02020603050405020304" pitchFamily="18" charset="0"/>
                <a:sym typeface="微软雅黑" panose="020B0503020204020204" charset="-122"/>
              </a:rPr>
              <a:t>IoT</a:t>
            </a:r>
            <a:r>
              <a:rPr lang="en-US" altLang="zh-CN" sz="1200" dirty="0">
                <a:latin typeface="Times New Roman" panose="02020603050405020304" pitchFamily="18" charset="0"/>
                <a:cs typeface="Times New Roman" panose="02020603050405020304" pitchFamily="18" charset="0"/>
                <a:sym typeface="微软雅黑" panose="020B0503020204020204" charset="-122"/>
              </a:rPr>
              <a:t> equipment. </a:t>
            </a:r>
            <a:r>
              <a:rPr lang="en-US" altLang="zh-CN" sz="1200" dirty="0" err="1">
                <a:latin typeface="Times New Roman" panose="02020603050405020304" pitchFamily="18" charset="0"/>
                <a:cs typeface="Times New Roman" panose="02020603050405020304" pitchFamily="18" charset="0"/>
                <a:sym typeface="微软雅黑" panose="020B0503020204020204" charset="-122"/>
              </a:rPr>
              <a:t>IoT</a:t>
            </a:r>
            <a:r>
              <a:rPr lang="en-US" altLang="zh-CN" sz="1200" dirty="0">
                <a:latin typeface="Times New Roman" panose="02020603050405020304" pitchFamily="18" charset="0"/>
                <a:cs typeface="Times New Roman" panose="02020603050405020304" pitchFamily="18" charset="0"/>
                <a:sym typeface="微软雅黑" panose="020B0503020204020204" charset="-122"/>
              </a:rPr>
              <a:t> module was updated to a new one which </a:t>
            </a:r>
            <a:r>
              <a:rPr lang="en-US" altLang="zh-CN" sz="1200" dirty="0" smtClean="0">
                <a:latin typeface="Times New Roman" panose="02020603050405020304" pitchFamily="18" charset="0"/>
                <a:cs typeface="Times New Roman" panose="02020603050405020304" pitchFamily="18" charset="0"/>
                <a:sym typeface="微软雅黑" panose="020B0503020204020204" charset="-122"/>
              </a:rPr>
              <a:t>integrated </a:t>
            </a:r>
            <a:r>
              <a:rPr lang="en-US" altLang="zh-CN" sz="1200" dirty="0" err="1">
                <a:latin typeface="Times New Roman" panose="02020603050405020304" pitchFamily="18" charset="0"/>
                <a:cs typeface="Times New Roman" panose="02020603050405020304" pitchFamily="18" charset="0"/>
                <a:sym typeface="微软雅黑" panose="020B0503020204020204" charset="-122"/>
              </a:rPr>
              <a:t>blockchain</a:t>
            </a:r>
            <a:r>
              <a:rPr lang="en-US" altLang="zh-CN" sz="1200" dirty="0">
                <a:latin typeface="Times New Roman" panose="02020603050405020304" pitchFamily="18" charset="0"/>
                <a:cs typeface="Times New Roman" panose="02020603050405020304" pitchFamily="18" charset="0"/>
                <a:sym typeface="微软雅黑" panose="020B0503020204020204" charset="-122"/>
              </a:rPr>
              <a:t> authentication technology. In combination with DOA (Dead on Arrival) technology, this can guarantee the uniqueness of </a:t>
            </a:r>
            <a:r>
              <a:rPr lang="en-US" altLang="zh-CN" sz="1200" dirty="0" err="1">
                <a:latin typeface="Times New Roman" panose="02020603050405020304" pitchFamily="18" charset="0"/>
                <a:cs typeface="Times New Roman" panose="02020603050405020304" pitchFamily="18" charset="0"/>
                <a:sym typeface="微软雅黑" panose="020B0503020204020204" charset="-122"/>
              </a:rPr>
              <a:t>IoT</a:t>
            </a:r>
            <a:r>
              <a:rPr lang="en-US" altLang="zh-CN" sz="1200" dirty="0">
                <a:latin typeface="Times New Roman" panose="02020603050405020304" pitchFamily="18" charset="0"/>
                <a:cs typeface="Times New Roman" panose="02020603050405020304" pitchFamily="18" charset="0"/>
                <a:sym typeface="微软雅黑" panose="020B0503020204020204" charset="-122"/>
              </a:rPr>
              <a:t> assets.</a:t>
            </a:r>
            <a:endParaRPr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509" name="矩形 30"/>
          <p:cNvSpPr/>
          <p:nvPr/>
        </p:nvSpPr>
        <p:spPr>
          <a:xfrm>
            <a:off x="6292644" y="3515948"/>
            <a:ext cx="2064773" cy="1754322"/>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200" dirty="0">
                <a:latin typeface="Times New Roman" panose="02020603050405020304" pitchFamily="18" charset="0"/>
                <a:cs typeface="Times New Roman" panose="02020603050405020304" pitchFamily="18" charset="0"/>
              </a:rPr>
              <a:t>The </a:t>
            </a:r>
            <a:r>
              <a:rPr lang="en-US" altLang="zh-CN" sz="1200" dirty="0" err="1">
                <a:latin typeface="Times New Roman" panose="02020603050405020304" pitchFamily="18" charset="0"/>
                <a:cs typeface="Times New Roman" panose="02020603050405020304" pitchFamily="18" charset="0"/>
              </a:rPr>
              <a:t>IoT</a:t>
            </a:r>
            <a:r>
              <a:rPr lang="en-US" altLang="zh-CN" sz="1200" dirty="0">
                <a:latin typeface="Times New Roman" panose="02020603050405020304" pitchFamily="18" charset="0"/>
                <a:cs typeface="Times New Roman" panose="02020603050405020304" pitchFamily="18" charset="0"/>
              </a:rPr>
              <a:t> Chain equipment, which has </a:t>
            </a:r>
            <a:r>
              <a:rPr lang="en-US" altLang="zh-CN" sz="1200" dirty="0" smtClean="0">
                <a:latin typeface="Times New Roman" panose="02020603050405020304" pitchFamily="18" charset="0"/>
                <a:cs typeface="Times New Roman" panose="02020603050405020304" pitchFamily="18" charset="0"/>
              </a:rPr>
              <a:t>integrated </a:t>
            </a:r>
            <a:r>
              <a:rPr lang="en-US" altLang="zh-CN" sz="1200" dirty="0" err="1">
                <a:latin typeface="Times New Roman" panose="02020603050405020304" pitchFamily="18" charset="0"/>
                <a:cs typeface="Times New Roman" panose="02020603050405020304" pitchFamily="18" charset="0"/>
              </a:rPr>
              <a:t>IoT</a:t>
            </a:r>
            <a:r>
              <a:rPr lang="en-US" altLang="zh-CN" sz="1200" dirty="0">
                <a:latin typeface="Times New Roman" panose="02020603050405020304" pitchFamily="18" charset="0"/>
                <a:cs typeface="Times New Roman" panose="02020603050405020304" pitchFamily="18" charset="0"/>
              </a:rPr>
              <a:t> block module, can achieve security after being traditionally accessed to </a:t>
            </a:r>
            <a:r>
              <a:rPr lang="en-US" altLang="zh-CN" sz="1200" dirty="0" err="1">
                <a:latin typeface="Times New Roman" panose="02020603050405020304" pitchFamily="18" charset="0"/>
                <a:cs typeface="Times New Roman" panose="02020603050405020304" pitchFamily="18" charset="0"/>
              </a:rPr>
              <a:t>blockchin</a:t>
            </a:r>
            <a:r>
              <a:rPr lang="en-US" altLang="zh-CN" sz="1200" dirty="0">
                <a:latin typeface="Times New Roman" panose="02020603050405020304" pitchFamily="18" charset="0"/>
                <a:cs typeface="Times New Roman" panose="02020603050405020304" pitchFamily="18" charset="0"/>
              </a:rPr>
              <a:t> network.  In this way, the cost can be reduced </a:t>
            </a:r>
            <a:r>
              <a:rPr lang="en-US" altLang="zh-CN" sz="1200" dirty="0" smtClean="0">
                <a:latin typeface="Times New Roman" panose="02020603050405020304" pitchFamily="18" charset="0"/>
                <a:cs typeface="Times New Roman" panose="02020603050405020304" pitchFamily="18" charset="0"/>
              </a:rPr>
              <a:t>because </a:t>
            </a:r>
            <a:r>
              <a:rPr lang="en-US" altLang="zh-CN" sz="1200" dirty="0" err="1">
                <a:latin typeface="Times New Roman" panose="02020603050405020304" pitchFamily="18" charset="0"/>
                <a:cs typeface="Times New Roman" panose="02020603050405020304" pitchFamily="18" charset="0"/>
              </a:rPr>
              <a:t>blcockchain</a:t>
            </a:r>
            <a:r>
              <a:rPr lang="en-US" altLang="zh-CN" sz="1200" dirty="0">
                <a:latin typeface="Times New Roman" panose="02020603050405020304" pitchFamily="18" charset="0"/>
                <a:cs typeface="Times New Roman" panose="02020603050405020304" pitchFamily="18" charset="0"/>
              </a:rPr>
              <a:t> network doesn’t depend on servers.</a:t>
            </a:r>
            <a:endParaRPr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510" name="矩形 31"/>
          <p:cNvSpPr/>
          <p:nvPr/>
        </p:nvSpPr>
        <p:spPr>
          <a:xfrm>
            <a:off x="9293035" y="3434551"/>
            <a:ext cx="1815500" cy="1754322"/>
          </a:xfrm>
          <a:prstGeom prst="rect">
            <a:avLst/>
          </a:prstGeom>
          <a:ln w="12700">
            <a:miter lim="400000"/>
          </a:ln>
        </p:spPr>
        <p:txBody>
          <a:bodyPr wrap="square" lIns="45718" tIns="45718" rIns="45718" bIns="45718">
            <a:spAutoFit/>
          </a:bodyPr>
          <a:lstStyle>
            <a:lvl1pP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200" dirty="0">
                <a:latin typeface="Times New Roman" panose="02020603050405020304" pitchFamily="18" charset="0"/>
                <a:cs typeface="Times New Roman" panose="02020603050405020304" pitchFamily="18" charset="0"/>
              </a:rPr>
              <a:t>When </a:t>
            </a:r>
            <a:r>
              <a:rPr lang="en-US" altLang="zh-CN" sz="1200" dirty="0" err="1">
                <a:latin typeface="Times New Roman" panose="02020603050405020304" pitchFamily="18" charset="0"/>
                <a:cs typeface="Times New Roman" panose="02020603050405020304" pitchFamily="18" charset="0"/>
              </a:rPr>
              <a:t>IoT</a:t>
            </a:r>
            <a:r>
              <a:rPr lang="en-US" altLang="zh-CN" sz="1200" dirty="0">
                <a:latin typeface="Times New Roman" panose="02020603050405020304" pitchFamily="18" charset="0"/>
                <a:cs typeface="Times New Roman" panose="02020603050405020304" pitchFamily="18" charset="0"/>
              </a:rPr>
              <a:t> users are using the APP control on their mobile phones, </a:t>
            </a:r>
            <a:r>
              <a:rPr lang="en-US" altLang="zh-CN" sz="1200" dirty="0" err="1">
                <a:latin typeface="Times New Roman" panose="02020603050405020304" pitchFamily="18" charset="0"/>
                <a:cs typeface="Times New Roman" panose="02020603050405020304" pitchFamily="18" charset="0"/>
              </a:rPr>
              <a:t>intergrated</a:t>
            </a:r>
            <a:r>
              <a:rPr lang="en-US" altLang="zh-CN" sz="1200" dirty="0">
                <a:latin typeface="Times New Roman" panose="02020603050405020304" pitchFamily="18" charset="0"/>
                <a:cs typeface="Times New Roman" panose="02020603050405020304" pitchFamily="18" charset="0"/>
              </a:rPr>
              <a:t> wallet program will automatically verify whether the </a:t>
            </a:r>
            <a:r>
              <a:rPr lang="en-US" altLang="zh-CN" sz="1200" dirty="0" err="1">
                <a:latin typeface="Times New Roman" panose="02020603050405020304" pitchFamily="18" charset="0"/>
                <a:cs typeface="Times New Roman" panose="02020603050405020304" pitchFamily="18" charset="0"/>
              </a:rPr>
              <a:t>IoT</a:t>
            </a:r>
            <a:r>
              <a:rPr lang="en-US" altLang="zh-CN" sz="1200" dirty="0">
                <a:latin typeface="Times New Roman" panose="02020603050405020304" pitchFamily="18" charset="0"/>
                <a:cs typeface="Times New Roman" panose="02020603050405020304" pitchFamily="18" charset="0"/>
              </a:rPr>
              <a:t> equipment is safe or not and show the asset information of this equipment timely.</a:t>
            </a:r>
            <a:endParaRPr sz="12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 name="矩形 1"/>
          <p:cNvSpPr/>
          <p:nvPr/>
        </p:nvSpPr>
        <p:spPr>
          <a:xfrm>
            <a:off x="3448875" y="2726665"/>
            <a:ext cx="1872629" cy="707886"/>
          </a:xfrm>
          <a:prstGeom prst="rect">
            <a:avLst/>
          </a:prstGeom>
        </p:spPr>
        <p:txBody>
          <a:bodyPr wrap="none">
            <a:spAutoFit/>
          </a:bodyPr>
          <a:lstStyle/>
          <a:p>
            <a:r>
              <a:rPr lang="en-US" altLang="zh-CN" sz="2000" b="1" dirty="0" err="1">
                <a:latin typeface="Times New Roman" panose="02020603050405020304" pitchFamily="18" charset="0"/>
                <a:cs typeface="Times New Roman" panose="02020603050405020304" pitchFamily="18" charset="0"/>
              </a:rPr>
              <a:t>IoT</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B</a:t>
            </a:r>
            <a:r>
              <a:rPr lang="en-US" altLang="zh-CN" sz="2000" b="1" dirty="0" err="1" smtClean="0">
                <a:latin typeface="Times New Roman" panose="02020603050405020304" pitchFamily="18" charset="0"/>
                <a:cs typeface="Times New Roman" panose="02020603050405020304" pitchFamily="18" charset="0"/>
              </a:rPr>
              <a:t>lockchain</a:t>
            </a:r>
            <a:endParaRPr lang="en-US" altLang="zh-CN" sz="2000" b="1" dirty="0" smtClean="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M</a:t>
            </a:r>
            <a:r>
              <a:rPr lang="en-US" altLang="zh-CN" sz="2000" b="1" dirty="0" smtClean="0">
                <a:latin typeface="Times New Roman" panose="02020603050405020304" pitchFamily="18" charset="0"/>
                <a:cs typeface="Times New Roman" panose="02020603050405020304" pitchFamily="18" charset="0"/>
              </a:rPr>
              <a:t>odule</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文本框 5"/>
          <p:cNvSpPr/>
          <p:nvPr/>
        </p:nvSpPr>
        <p:spPr>
          <a:xfrm>
            <a:off x="160002" y="260479"/>
            <a:ext cx="3330395" cy="400105"/>
          </a:xfrm>
          <a:prstGeom prst="rect">
            <a:avLst/>
          </a:prstGeom>
          <a:ln w="12700">
            <a:miter lim="400000"/>
          </a:ln>
        </p:spPr>
        <p:txBody>
          <a:bodyPr wrap="none" lIns="45718" tIns="45718" rIns="45718" bIns="45718">
            <a:spAutoFit/>
          </a:bodyPr>
          <a:lstStyle>
            <a:lvl1pPr>
              <a:defRPr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000" dirty="0" smtClean="0">
                <a:latin typeface="Times New Roman" panose="02020603050405020304" pitchFamily="18" charset="0"/>
                <a:cs typeface="Times New Roman" panose="02020603050405020304" pitchFamily="18" charset="0"/>
              </a:rPr>
              <a:t>Architecture of ITC Platform</a:t>
            </a:r>
            <a:endParaRPr sz="2000" dirty="0">
              <a:latin typeface="Times New Roman" panose="02020603050405020304" pitchFamily="18" charset="0"/>
              <a:cs typeface="Times New Roman" panose="02020603050405020304" pitchFamily="18" charset="0"/>
            </a:endParaRPr>
          </a:p>
        </p:txBody>
      </p:sp>
      <p:sp>
        <p:nvSpPr>
          <p:cNvPr id="98" name="矩形 68"/>
          <p:cNvSpPr/>
          <p:nvPr/>
        </p:nvSpPr>
        <p:spPr>
          <a:xfrm>
            <a:off x="3052247" y="4809473"/>
            <a:ext cx="3148495" cy="1760294"/>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sp>
        <p:nvSpPr>
          <p:cNvPr id="99" name="矩形 4"/>
          <p:cNvSpPr/>
          <p:nvPr/>
        </p:nvSpPr>
        <p:spPr>
          <a:xfrm>
            <a:off x="994882" y="1016290"/>
            <a:ext cx="597936" cy="4984461"/>
          </a:xfrm>
          <a:prstGeom prst="rect">
            <a:avLst/>
          </a:prstGeom>
          <a:solidFill>
            <a:srgbClr val="767171"/>
          </a:solidFill>
          <a:ln w="12700">
            <a:miter lim="400000"/>
          </a:ln>
        </p:spPr>
        <p:txBody>
          <a:bodyPr lIns="45718" tIns="45718" rIns="45718" bIns="45718" anchor="ctr"/>
          <a:lstStyle/>
          <a:p>
            <a:pPr algn="ctr">
              <a:defRPr>
                <a:solidFill>
                  <a:srgbClr val="FFFFFF"/>
                </a:solidFill>
              </a:defRPr>
            </a:pPr>
            <a:endParaRPr/>
          </a:p>
        </p:txBody>
      </p:sp>
      <p:sp>
        <p:nvSpPr>
          <p:cNvPr id="100" name="文本框 14"/>
          <p:cNvSpPr/>
          <p:nvPr/>
        </p:nvSpPr>
        <p:spPr>
          <a:xfrm>
            <a:off x="1008047" y="2892855"/>
            <a:ext cx="584771" cy="1077214"/>
          </a:xfrm>
          <a:prstGeom prst="rect">
            <a:avLst/>
          </a:prstGeom>
          <a:ln w="12700">
            <a:miter lim="400000"/>
          </a:ln>
        </p:spPr>
        <p:txBody>
          <a:bodyPr vert="vert270" lIns="45718" tIns="45718" rIns="45718" bIns="45718">
            <a:spAutoFit/>
          </a:bodyPr>
          <a:lstStyle/>
          <a:p>
            <a: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600" b="1" dirty="0">
                <a:sym typeface="微软雅黑" panose="020B0503020204020204" charset="-122"/>
              </a:rPr>
              <a:t>Ordinary devices</a:t>
            </a:r>
            <a:endParaRPr dirty="0"/>
          </a:p>
        </p:txBody>
      </p:sp>
      <p:sp>
        <p:nvSpPr>
          <p:cNvPr id="101" name="矩形 7"/>
          <p:cNvSpPr/>
          <p:nvPr/>
        </p:nvSpPr>
        <p:spPr>
          <a:xfrm>
            <a:off x="3052279" y="1016290"/>
            <a:ext cx="3148496" cy="1183985"/>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sp>
        <p:nvSpPr>
          <p:cNvPr id="102" name="文本框 14"/>
          <p:cNvSpPr/>
          <p:nvPr/>
        </p:nvSpPr>
        <p:spPr>
          <a:xfrm>
            <a:off x="3575565" y="275113"/>
            <a:ext cx="2066927" cy="338550"/>
          </a:xfrm>
          <a:prstGeom prst="rect">
            <a:avLst/>
          </a:prstGeom>
          <a:solidFill>
            <a:srgbClr val="767171"/>
          </a:solidFill>
          <a:ln w="12700">
            <a:miter lim="400000"/>
          </a:ln>
        </p:spPr>
        <p:txBody>
          <a:bodyPr lIns="45718" tIns="45718" rIns="45718" bIns="45718">
            <a:spAutoFit/>
          </a:bodyPr>
          <a:lstStyle>
            <a:lvl1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ITC solutions</a:t>
            </a:r>
            <a:endParaRPr dirty="0"/>
          </a:p>
        </p:txBody>
      </p:sp>
      <p:grpSp>
        <p:nvGrpSpPr>
          <p:cNvPr id="103" name="矩形 9"/>
          <p:cNvGrpSpPr/>
          <p:nvPr/>
        </p:nvGrpSpPr>
        <p:grpSpPr>
          <a:xfrm>
            <a:off x="3228360" y="1408926"/>
            <a:ext cx="552451" cy="304802"/>
            <a:chOff x="0" y="0"/>
            <a:chExt cx="552450" cy="304800"/>
          </a:xfrm>
        </p:grpSpPr>
        <p:sp>
          <p:nvSpPr>
            <p:cNvPr id="104" name="矩形"/>
            <p:cNvSpPr/>
            <p:nvPr/>
          </p:nvSpPr>
          <p:spPr>
            <a:xfrm>
              <a:off x="-1" y="0"/>
              <a:ext cx="552451"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105" name="WiFi"/>
            <p:cNvSpPr/>
            <p:nvPr/>
          </p:nvSpPr>
          <p:spPr>
            <a:xfrm>
              <a:off x="-1" y="17780"/>
              <a:ext cx="552451"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rPr dirty="0" err="1"/>
                <a:t>WiFi</a:t>
              </a:r>
              <a:endParaRPr dirty="0"/>
            </a:p>
          </p:txBody>
        </p:sp>
      </p:grpSp>
      <p:sp>
        <p:nvSpPr>
          <p:cNvPr id="106" name="矩形 10"/>
          <p:cNvSpPr/>
          <p:nvPr/>
        </p:nvSpPr>
        <p:spPr>
          <a:xfrm>
            <a:off x="4018509" y="1035127"/>
            <a:ext cx="1216034"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Access chips</a:t>
            </a:r>
            <a:endParaRPr dirty="0"/>
          </a:p>
        </p:txBody>
      </p:sp>
      <p:grpSp>
        <p:nvGrpSpPr>
          <p:cNvPr id="107" name="矩形 11"/>
          <p:cNvGrpSpPr/>
          <p:nvPr/>
        </p:nvGrpSpPr>
        <p:grpSpPr>
          <a:xfrm>
            <a:off x="3982775" y="1341917"/>
            <a:ext cx="977862" cy="461661"/>
            <a:chOff x="-1" y="-64963"/>
            <a:chExt cx="575112" cy="461658"/>
          </a:xfrm>
        </p:grpSpPr>
        <p:sp>
          <p:nvSpPr>
            <p:cNvPr id="108" name="矩形"/>
            <p:cNvSpPr/>
            <p:nvPr/>
          </p:nvSpPr>
          <p:spPr>
            <a:xfrm>
              <a:off x="-1" y="1269"/>
              <a:ext cx="552451" cy="304803"/>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09" name="蓝牙"/>
            <p:cNvSpPr/>
            <p:nvPr/>
          </p:nvSpPr>
          <p:spPr>
            <a:xfrm>
              <a:off x="22660" y="-64963"/>
              <a:ext cx="552451" cy="46165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smtClean="0"/>
                <a:t>Bluetooth</a:t>
              </a:r>
              <a:endParaRPr dirty="0"/>
            </a:p>
          </p:txBody>
        </p:sp>
      </p:grpSp>
      <p:grpSp>
        <p:nvGrpSpPr>
          <p:cNvPr id="110" name="矩形 12"/>
          <p:cNvGrpSpPr/>
          <p:nvPr/>
        </p:nvGrpSpPr>
        <p:grpSpPr>
          <a:xfrm>
            <a:off x="5124865" y="1408149"/>
            <a:ext cx="793201" cy="304802"/>
            <a:chOff x="-1" y="0"/>
            <a:chExt cx="793200" cy="304800"/>
          </a:xfrm>
        </p:grpSpPr>
        <p:sp>
          <p:nvSpPr>
            <p:cNvPr id="111" name="矩形"/>
            <p:cNvSpPr/>
            <p:nvPr/>
          </p:nvSpPr>
          <p:spPr>
            <a:xfrm>
              <a:off x="-2" y="0"/>
              <a:ext cx="793202"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12" name="Zigbee"/>
            <p:cNvSpPr/>
            <p:nvPr/>
          </p:nvSpPr>
          <p:spPr>
            <a:xfrm>
              <a:off x="-2" y="17780"/>
              <a:ext cx="793202"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Zigbee</a:t>
              </a:r>
            </a:p>
          </p:txBody>
        </p:sp>
      </p:grpSp>
      <p:grpSp>
        <p:nvGrpSpPr>
          <p:cNvPr id="113" name="矩形 13"/>
          <p:cNvGrpSpPr/>
          <p:nvPr/>
        </p:nvGrpSpPr>
        <p:grpSpPr>
          <a:xfrm>
            <a:off x="3537459" y="1775033"/>
            <a:ext cx="552452" cy="304802"/>
            <a:chOff x="0" y="0"/>
            <a:chExt cx="552451" cy="304800"/>
          </a:xfrm>
        </p:grpSpPr>
        <p:sp>
          <p:nvSpPr>
            <p:cNvPr id="114" name="矩形"/>
            <p:cNvSpPr/>
            <p:nvPr/>
          </p:nvSpPr>
          <p:spPr>
            <a:xfrm>
              <a:off x="-1" y="0"/>
              <a:ext cx="552453"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15" name="RF"/>
            <p:cNvSpPr/>
            <p:nvPr/>
          </p:nvSpPr>
          <p:spPr>
            <a:xfrm>
              <a:off x="-1" y="17780"/>
              <a:ext cx="552453"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RF</a:t>
              </a:r>
            </a:p>
          </p:txBody>
        </p:sp>
      </p:grpSp>
      <p:sp>
        <p:nvSpPr>
          <p:cNvPr id="116" name="矩形 14"/>
          <p:cNvSpPr/>
          <p:nvPr/>
        </p:nvSpPr>
        <p:spPr>
          <a:xfrm>
            <a:off x="3052279" y="2208552"/>
            <a:ext cx="3148496" cy="851369"/>
          </a:xfrm>
          <a:prstGeom prst="rect">
            <a:avLst/>
          </a:prstGeom>
          <a:solidFill>
            <a:srgbClr val="2E75B6"/>
          </a:solidFill>
          <a:ln w="12700">
            <a:solidFill>
              <a:srgbClr val="787878"/>
            </a:solidFill>
            <a:miter/>
          </a:ln>
        </p:spPr>
        <p:txBody>
          <a:bodyPr lIns="45718" tIns="45718" rIns="45718" bIns="45718" anchor="ctr"/>
          <a:lstStyle/>
          <a:p>
            <a:pPr algn="ctr">
              <a:defRPr>
                <a:solidFill>
                  <a:srgbClr val="FFFFFF"/>
                </a:solidFill>
              </a:defRPr>
            </a:pPr>
            <a:endParaRPr/>
          </a:p>
        </p:txBody>
      </p:sp>
      <p:grpSp>
        <p:nvGrpSpPr>
          <p:cNvPr id="117" name="矩形 15"/>
          <p:cNvGrpSpPr/>
          <p:nvPr/>
        </p:nvGrpSpPr>
        <p:grpSpPr>
          <a:xfrm>
            <a:off x="3096302" y="2610461"/>
            <a:ext cx="569169" cy="304802"/>
            <a:chOff x="-1" y="0"/>
            <a:chExt cx="569168" cy="304800"/>
          </a:xfrm>
        </p:grpSpPr>
        <p:sp>
          <p:nvSpPr>
            <p:cNvPr id="118" name="矩形"/>
            <p:cNvSpPr/>
            <p:nvPr/>
          </p:nvSpPr>
          <p:spPr>
            <a:xfrm>
              <a:off x="-2" y="0"/>
              <a:ext cx="569169" cy="304801"/>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119" name="M2M"/>
            <p:cNvSpPr/>
            <p:nvPr/>
          </p:nvSpPr>
          <p:spPr>
            <a:xfrm>
              <a:off x="-2" y="17780"/>
              <a:ext cx="569169"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M2M</a:t>
              </a:r>
            </a:p>
          </p:txBody>
        </p:sp>
      </p:grpSp>
      <p:sp>
        <p:nvSpPr>
          <p:cNvPr id="120" name="矩形 16"/>
          <p:cNvSpPr/>
          <p:nvPr/>
        </p:nvSpPr>
        <p:spPr>
          <a:xfrm>
            <a:off x="3632988" y="2266318"/>
            <a:ext cx="1987079"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M2M service module</a:t>
            </a:r>
            <a:endParaRPr dirty="0"/>
          </a:p>
        </p:txBody>
      </p:sp>
      <p:grpSp>
        <p:nvGrpSpPr>
          <p:cNvPr id="121" name="矩形 17"/>
          <p:cNvGrpSpPr/>
          <p:nvPr/>
        </p:nvGrpSpPr>
        <p:grpSpPr>
          <a:xfrm>
            <a:off x="4268372" y="2606270"/>
            <a:ext cx="1019067" cy="304803"/>
            <a:chOff x="-1" y="0"/>
            <a:chExt cx="1019066" cy="304801"/>
          </a:xfrm>
        </p:grpSpPr>
        <p:sp>
          <p:nvSpPr>
            <p:cNvPr id="122" name="矩形"/>
            <p:cNvSpPr/>
            <p:nvPr/>
          </p:nvSpPr>
          <p:spPr>
            <a:xfrm>
              <a:off x="-1" y="0"/>
              <a:ext cx="1019066" cy="304801"/>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23" name="Open AP2"/>
            <p:cNvSpPr/>
            <p:nvPr/>
          </p:nvSpPr>
          <p:spPr>
            <a:xfrm>
              <a:off x="-1" y="15240"/>
              <a:ext cx="1019066" cy="27431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Open AP</a:t>
              </a:r>
              <a:r>
                <a:rPr lang="en-US"/>
                <a:t>I</a:t>
              </a:r>
            </a:p>
          </p:txBody>
        </p:sp>
      </p:grpSp>
      <p:grpSp>
        <p:nvGrpSpPr>
          <p:cNvPr id="124" name="矩形 18"/>
          <p:cNvGrpSpPr/>
          <p:nvPr/>
        </p:nvGrpSpPr>
        <p:grpSpPr>
          <a:xfrm>
            <a:off x="5337076" y="2527841"/>
            <a:ext cx="823944" cy="461661"/>
            <a:chOff x="0" y="-77159"/>
            <a:chExt cx="823942" cy="461658"/>
          </a:xfrm>
        </p:grpSpPr>
        <p:sp>
          <p:nvSpPr>
            <p:cNvPr id="125" name="矩形"/>
            <p:cNvSpPr/>
            <p:nvPr/>
          </p:nvSpPr>
          <p:spPr>
            <a:xfrm>
              <a:off x="0" y="1269"/>
              <a:ext cx="823942" cy="304803"/>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26" name="消息代理"/>
            <p:cNvSpPr/>
            <p:nvPr/>
          </p:nvSpPr>
          <p:spPr>
            <a:xfrm>
              <a:off x="0" y="-77159"/>
              <a:ext cx="823942" cy="461658"/>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Message broker</a:t>
              </a:r>
              <a:endParaRPr dirty="0"/>
            </a:p>
          </p:txBody>
        </p:sp>
      </p:grpSp>
      <p:grpSp>
        <p:nvGrpSpPr>
          <p:cNvPr id="127" name="矩形 19"/>
          <p:cNvGrpSpPr/>
          <p:nvPr/>
        </p:nvGrpSpPr>
        <p:grpSpPr>
          <a:xfrm>
            <a:off x="3724149" y="2606270"/>
            <a:ext cx="492130" cy="304802"/>
            <a:chOff x="0" y="0"/>
            <a:chExt cx="492129" cy="304800"/>
          </a:xfrm>
        </p:grpSpPr>
        <p:sp>
          <p:nvSpPr>
            <p:cNvPr id="128" name="矩形"/>
            <p:cNvSpPr/>
            <p:nvPr/>
          </p:nvSpPr>
          <p:spPr>
            <a:xfrm>
              <a:off x="-1" y="0"/>
              <a:ext cx="492131" cy="304801"/>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29" name="SDK"/>
            <p:cNvSpPr/>
            <p:nvPr/>
          </p:nvSpPr>
          <p:spPr>
            <a:xfrm>
              <a:off x="-1" y="17780"/>
              <a:ext cx="492131"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SDK</a:t>
              </a:r>
            </a:p>
          </p:txBody>
        </p:sp>
      </p:grpSp>
      <p:sp>
        <p:nvSpPr>
          <p:cNvPr id="130" name="矩形 25"/>
          <p:cNvSpPr/>
          <p:nvPr/>
        </p:nvSpPr>
        <p:spPr>
          <a:xfrm>
            <a:off x="3051035" y="3065582"/>
            <a:ext cx="3148495" cy="904494"/>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grpSp>
        <p:nvGrpSpPr>
          <p:cNvPr id="131" name="矩形 26"/>
          <p:cNvGrpSpPr/>
          <p:nvPr/>
        </p:nvGrpSpPr>
        <p:grpSpPr>
          <a:xfrm>
            <a:off x="3504585" y="5050568"/>
            <a:ext cx="2382913" cy="523216"/>
            <a:chOff x="0" y="-88887"/>
            <a:chExt cx="1716641" cy="523213"/>
          </a:xfrm>
        </p:grpSpPr>
        <p:sp>
          <p:nvSpPr>
            <p:cNvPr id="132" name="矩形"/>
            <p:cNvSpPr/>
            <p:nvPr/>
          </p:nvSpPr>
          <p:spPr>
            <a:xfrm>
              <a:off x="0" y="20319"/>
              <a:ext cx="1716641"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33" name="资产认证模块"/>
            <p:cNvSpPr/>
            <p:nvPr/>
          </p:nvSpPr>
          <p:spPr>
            <a:xfrm>
              <a:off x="0" y="-88887"/>
              <a:ext cx="1716641" cy="523213"/>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Asset certification module</a:t>
              </a:r>
              <a:endParaRPr dirty="0"/>
            </a:p>
          </p:txBody>
        </p:sp>
      </p:grpSp>
      <p:sp>
        <p:nvSpPr>
          <p:cNvPr id="134" name="矩形 27"/>
          <p:cNvSpPr/>
          <p:nvPr/>
        </p:nvSpPr>
        <p:spPr>
          <a:xfrm>
            <a:off x="3451578" y="4809473"/>
            <a:ext cx="2435920"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Block registration module</a:t>
            </a:r>
            <a:endParaRPr dirty="0"/>
          </a:p>
        </p:txBody>
      </p:sp>
      <p:grpSp>
        <p:nvGrpSpPr>
          <p:cNvPr id="135" name="矩形 31"/>
          <p:cNvGrpSpPr/>
          <p:nvPr/>
        </p:nvGrpSpPr>
        <p:grpSpPr>
          <a:xfrm>
            <a:off x="3504586" y="5460212"/>
            <a:ext cx="2382912" cy="523216"/>
            <a:chOff x="-1" y="-88887"/>
            <a:chExt cx="1716644" cy="523213"/>
          </a:xfrm>
        </p:grpSpPr>
        <p:sp>
          <p:nvSpPr>
            <p:cNvPr id="136" name="矩形"/>
            <p:cNvSpPr/>
            <p:nvPr/>
          </p:nvSpPr>
          <p:spPr>
            <a:xfrm>
              <a:off x="-1" y="20319"/>
              <a:ext cx="1716644"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37" name="资产登记模块"/>
            <p:cNvSpPr/>
            <p:nvPr/>
          </p:nvSpPr>
          <p:spPr>
            <a:xfrm>
              <a:off x="-1" y="-88887"/>
              <a:ext cx="1716644" cy="523213"/>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Asset registration module</a:t>
              </a:r>
              <a:endParaRPr dirty="0"/>
            </a:p>
          </p:txBody>
        </p:sp>
      </p:grpSp>
      <p:grpSp>
        <p:nvGrpSpPr>
          <p:cNvPr id="138" name="矩形 32"/>
          <p:cNvGrpSpPr/>
          <p:nvPr/>
        </p:nvGrpSpPr>
        <p:grpSpPr>
          <a:xfrm>
            <a:off x="3504586" y="5877460"/>
            <a:ext cx="2382912" cy="523216"/>
            <a:chOff x="-1" y="-88887"/>
            <a:chExt cx="1716644" cy="523213"/>
          </a:xfrm>
        </p:grpSpPr>
        <p:sp>
          <p:nvSpPr>
            <p:cNvPr id="139" name="矩形"/>
            <p:cNvSpPr/>
            <p:nvPr/>
          </p:nvSpPr>
          <p:spPr>
            <a:xfrm>
              <a:off x="-1" y="20319"/>
              <a:ext cx="1716644"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40" name="资产安全模块"/>
            <p:cNvSpPr/>
            <p:nvPr/>
          </p:nvSpPr>
          <p:spPr>
            <a:xfrm>
              <a:off x="-1" y="-88887"/>
              <a:ext cx="1716644" cy="523213"/>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Asset safety module</a:t>
              </a:r>
              <a:endParaRPr dirty="0"/>
            </a:p>
          </p:txBody>
        </p:sp>
      </p:grpSp>
      <p:grpSp>
        <p:nvGrpSpPr>
          <p:cNvPr id="141" name="矩形 34"/>
          <p:cNvGrpSpPr/>
          <p:nvPr/>
        </p:nvGrpSpPr>
        <p:grpSpPr>
          <a:xfrm>
            <a:off x="3665044" y="3521857"/>
            <a:ext cx="559683" cy="304802"/>
            <a:chOff x="0" y="0"/>
            <a:chExt cx="559682" cy="304800"/>
          </a:xfrm>
        </p:grpSpPr>
        <p:sp>
          <p:nvSpPr>
            <p:cNvPr id="142" name="矩形"/>
            <p:cNvSpPr/>
            <p:nvPr/>
          </p:nvSpPr>
          <p:spPr>
            <a:xfrm>
              <a:off x="-1" y="0"/>
              <a:ext cx="559684"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143" name="APP"/>
            <p:cNvSpPr/>
            <p:nvPr/>
          </p:nvSpPr>
          <p:spPr>
            <a:xfrm>
              <a:off x="-1" y="17780"/>
              <a:ext cx="559684"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APP</a:t>
              </a:r>
            </a:p>
          </p:txBody>
        </p:sp>
      </p:grpSp>
      <p:sp>
        <p:nvSpPr>
          <p:cNvPr id="144" name="矩形 35"/>
          <p:cNvSpPr/>
          <p:nvPr/>
        </p:nvSpPr>
        <p:spPr>
          <a:xfrm>
            <a:off x="3687994" y="3143679"/>
            <a:ext cx="1887692"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err="1"/>
              <a:t>IoT</a:t>
            </a:r>
            <a:r>
              <a:rPr lang="en-US" dirty="0"/>
              <a:t> application port</a:t>
            </a:r>
            <a:endParaRPr dirty="0"/>
          </a:p>
        </p:txBody>
      </p:sp>
      <p:grpSp>
        <p:nvGrpSpPr>
          <p:cNvPr id="145" name="矩形 37"/>
          <p:cNvGrpSpPr/>
          <p:nvPr/>
        </p:nvGrpSpPr>
        <p:grpSpPr>
          <a:xfrm>
            <a:off x="4482771" y="3518005"/>
            <a:ext cx="1065694" cy="304805"/>
            <a:chOff x="-1" y="1269"/>
            <a:chExt cx="1065693" cy="304803"/>
          </a:xfrm>
        </p:grpSpPr>
        <p:sp>
          <p:nvSpPr>
            <p:cNvPr id="146" name="矩形"/>
            <p:cNvSpPr/>
            <p:nvPr/>
          </p:nvSpPr>
          <p:spPr>
            <a:xfrm>
              <a:off x="-1" y="1269"/>
              <a:ext cx="1065693" cy="304803"/>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47" name="开放SDK"/>
            <p:cNvSpPr/>
            <p:nvPr/>
          </p:nvSpPr>
          <p:spPr>
            <a:xfrm>
              <a:off x="-1" y="15172"/>
              <a:ext cx="1065693" cy="276993"/>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Open SDK</a:t>
              </a:r>
              <a:endParaRPr dirty="0"/>
            </a:p>
          </p:txBody>
        </p:sp>
      </p:grpSp>
      <p:sp>
        <p:nvSpPr>
          <p:cNvPr id="148" name="文本框 14"/>
          <p:cNvSpPr/>
          <p:nvPr/>
        </p:nvSpPr>
        <p:spPr>
          <a:xfrm>
            <a:off x="8519231" y="275113"/>
            <a:ext cx="2066927" cy="584771"/>
          </a:xfrm>
          <a:prstGeom prst="rect">
            <a:avLst/>
          </a:prstGeom>
          <a:solidFill>
            <a:srgbClr val="767171"/>
          </a:solidFill>
          <a:ln w="12700">
            <a:miter lim="400000"/>
          </a:ln>
        </p:spPr>
        <p:txBody>
          <a:bodyPr lIns="45718" tIns="45718" rIns="45718" bIns="45718">
            <a:spAutoFit/>
          </a:bodyPr>
          <a:lstStyle>
            <a:lvl1pPr algn="ctr">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Blockchain</a:t>
            </a:r>
            <a:r>
              <a:rPr lang="en-US" altLang="zh-CN" dirty="0"/>
              <a:t> </a:t>
            </a:r>
            <a:r>
              <a:rPr lang="en-US" altLang="zh-CN" dirty="0" err="1"/>
              <a:t>IoT</a:t>
            </a:r>
            <a:r>
              <a:rPr lang="en-US" altLang="zh-CN" dirty="0"/>
              <a:t> devices</a:t>
            </a:r>
            <a:endParaRPr dirty="0"/>
          </a:p>
        </p:txBody>
      </p:sp>
      <p:sp>
        <p:nvSpPr>
          <p:cNvPr id="149" name="矩形 40"/>
          <p:cNvSpPr/>
          <p:nvPr/>
        </p:nvSpPr>
        <p:spPr>
          <a:xfrm>
            <a:off x="7978450" y="1016290"/>
            <a:ext cx="3145399" cy="2943307"/>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grpSp>
        <p:nvGrpSpPr>
          <p:cNvPr id="150" name="矩形 44"/>
          <p:cNvGrpSpPr/>
          <p:nvPr/>
        </p:nvGrpSpPr>
        <p:grpSpPr>
          <a:xfrm>
            <a:off x="8519231" y="2956223"/>
            <a:ext cx="2066927" cy="523216"/>
            <a:chOff x="0" y="-88887"/>
            <a:chExt cx="1309689" cy="523213"/>
          </a:xfrm>
        </p:grpSpPr>
        <p:sp>
          <p:nvSpPr>
            <p:cNvPr id="151"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52" name="场景联动"/>
            <p:cNvSpPr/>
            <p:nvPr/>
          </p:nvSpPr>
          <p:spPr>
            <a:xfrm>
              <a:off x="0" y="-88887"/>
              <a:ext cx="1309689" cy="523213"/>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Scenes linkage</a:t>
              </a:r>
              <a:endParaRPr dirty="0"/>
            </a:p>
          </p:txBody>
        </p:sp>
      </p:grpSp>
      <p:grpSp>
        <p:nvGrpSpPr>
          <p:cNvPr id="153" name="矩形 45"/>
          <p:cNvGrpSpPr/>
          <p:nvPr/>
        </p:nvGrpSpPr>
        <p:grpSpPr>
          <a:xfrm>
            <a:off x="8519231" y="2341822"/>
            <a:ext cx="2066927" cy="523216"/>
            <a:chOff x="0" y="-88887"/>
            <a:chExt cx="1309689" cy="523213"/>
          </a:xfrm>
        </p:grpSpPr>
        <p:sp>
          <p:nvSpPr>
            <p:cNvPr id="154"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55" name="远程控制"/>
            <p:cNvSpPr/>
            <p:nvPr/>
          </p:nvSpPr>
          <p:spPr>
            <a:xfrm>
              <a:off x="0" y="-88887"/>
              <a:ext cx="1309689" cy="523213"/>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Remote control</a:t>
              </a:r>
              <a:endParaRPr dirty="0"/>
            </a:p>
          </p:txBody>
        </p:sp>
      </p:grpSp>
      <p:sp>
        <p:nvSpPr>
          <p:cNvPr id="156" name="矩形 46"/>
          <p:cNvSpPr/>
          <p:nvPr/>
        </p:nvSpPr>
        <p:spPr>
          <a:xfrm>
            <a:off x="8444089" y="1649691"/>
            <a:ext cx="2341343"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Devices </a:t>
            </a:r>
            <a:r>
              <a:rPr lang="en-US" altLang="zh-CN" dirty="0" err="1"/>
              <a:t>intellectulization</a:t>
            </a:r>
            <a:endParaRPr dirty="0"/>
          </a:p>
        </p:txBody>
      </p:sp>
      <p:grpSp>
        <p:nvGrpSpPr>
          <p:cNvPr id="157" name="矩形 47"/>
          <p:cNvGrpSpPr/>
          <p:nvPr/>
        </p:nvGrpSpPr>
        <p:grpSpPr>
          <a:xfrm>
            <a:off x="7977491" y="3970072"/>
            <a:ext cx="3148497" cy="1122328"/>
            <a:chOff x="0" y="-1"/>
            <a:chExt cx="3148495" cy="1122327"/>
          </a:xfrm>
        </p:grpSpPr>
        <p:sp>
          <p:nvSpPr>
            <p:cNvPr id="158" name="矩形"/>
            <p:cNvSpPr/>
            <p:nvPr/>
          </p:nvSpPr>
          <p:spPr>
            <a:xfrm>
              <a:off x="-1" y="-2"/>
              <a:ext cx="3148497" cy="1122329"/>
            </a:xfrm>
            <a:prstGeom prst="rect">
              <a:avLst/>
            </a:prstGeom>
            <a:solidFill>
              <a:srgbClr val="2E75B6"/>
            </a:solidFill>
            <a:ln w="12700" cap="flat">
              <a:solidFill>
                <a:srgbClr val="787878"/>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159" name="文本"/>
            <p:cNvSpPr/>
            <p:nvPr/>
          </p:nvSpPr>
          <p:spPr>
            <a:xfrm>
              <a:off x="-1" y="382092"/>
              <a:ext cx="3148497"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 </a:t>
              </a:r>
            </a:p>
          </p:txBody>
        </p:sp>
      </p:grpSp>
      <p:sp>
        <p:nvSpPr>
          <p:cNvPr id="160" name="矩形 49"/>
          <p:cNvSpPr/>
          <p:nvPr/>
        </p:nvSpPr>
        <p:spPr>
          <a:xfrm>
            <a:off x="8852369" y="4145660"/>
            <a:ext cx="1379541"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Devices safety</a:t>
            </a:r>
            <a:endParaRPr dirty="0"/>
          </a:p>
        </p:txBody>
      </p:sp>
      <p:sp>
        <p:nvSpPr>
          <p:cNvPr id="161" name="矩形 53"/>
          <p:cNvSpPr/>
          <p:nvPr/>
        </p:nvSpPr>
        <p:spPr>
          <a:xfrm>
            <a:off x="7978450" y="5092398"/>
            <a:ext cx="3148495" cy="1345669"/>
          </a:xfrm>
          <a:prstGeom prst="rect">
            <a:avLst/>
          </a:prstGeom>
          <a:solidFill>
            <a:srgbClr val="ADB9CA"/>
          </a:solidFill>
          <a:ln w="12700">
            <a:solidFill>
              <a:srgbClr val="32538F"/>
            </a:solidFill>
            <a:miter/>
          </a:ln>
        </p:spPr>
        <p:txBody>
          <a:bodyPr lIns="45718" tIns="45718" rIns="45718" bIns="45718" anchor="ctr"/>
          <a:lstStyle/>
          <a:p>
            <a:pPr algn="ctr">
              <a:defRPr>
                <a:solidFill>
                  <a:srgbClr val="FFFFFF"/>
                </a:solidFill>
              </a:defRPr>
            </a:pPr>
            <a:endParaRPr/>
          </a:p>
        </p:txBody>
      </p:sp>
      <p:grpSp>
        <p:nvGrpSpPr>
          <p:cNvPr id="162" name="矩形 55"/>
          <p:cNvGrpSpPr/>
          <p:nvPr/>
        </p:nvGrpSpPr>
        <p:grpSpPr>
          <a:xfrm>
            <a:off x="8037442" y="5273671"/>
            <a:ext cx="3066742" cy="523216"/>
            <a:chOff x="0" y="-88887"/>
            <a:chExt cx="1309689" cy="523213"/>
          </a:xfrm>
        </p:grpSpPr>
        <p:sp>
          <p:nvSpPr>
            <p:cNvPr id="163"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64" name="数字资产交易"/>
            <p:cNvSpPr/>
            <p:nvPr/>
          </p:nvSpPr>
          <p:spPr>
            <a:xfrm>
              <a:off x="0" y="-88887"/>
              <a:ext cx="1309689" cy="523213"/>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Digital asset transaction</a:t>
              </a:r>
              <a:endParaRPr dirty="0"/>
            </a:p>
          </p:txBody>
        </p:sp>
      </p:grpSp>
      <p:sp>
        <p:nvSpPr>
          <p:cNvPr id="165" name="矩形 56"/>
          <p:cNvSpPr/>
          <p:nvPr/>
        </p:nvSpPr>
        <p:spPr>
          <a:xfrm>
            <a:off x="8421350" y="5094675"/>
            <a:ext cx="2341343"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Equipment capitalization</a:t>
            </a:r>
            <a:endParaRPr dirty="0"/>
          </a:p>
        </p:txBody>
      </p:sp>
      <p:sp>
        <p:nvSpPr>
          <p:cNvPr id="166" name="矩形 58"/>
          <p:cNvSpPr/>
          <p:nvPr/>
        </p:nvSpPr>
        <p:spPr>
          <a:xfrm>
            <a:off x="2161798" y="2759119"/>
            <a:ext cx="400803" cy="701039"/>
          </a:xfrm>
          <a:prstGeom prst="rect">
            <a:avLst/>
          </a:prstGeom>
          <a:ln w="12700">
            <a:miter lim="400000"/>
          </a:ln>
        </p:spPr>
        <p:txBody>
          <a:bodyPr wrap="none" lIns="45718" tIns="45718" rIns="45718" bIns="45718">
            <a:spAutoFit/>
          </a:bodyPr>
          <a:lstStyle>
            <a:lvl1pPr algn="ctr">
              <a:defRPr sz="4000" b="1">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a:t>
            </a:r>
          </a:p>
        </p:txBody>
      </p:sp>
      <p:sp>
        <p:nvSpPr>
          <p:cNvPr id="167" name="矩形 59"/>
          <p:cNvSpPr/>
          <p:nvPr/>
        </p:nvSpPr>
        <p:spPr>
          <a:xfrm>
            <a:off x="6857624" y="2820277"/>
            <a:ext cx="400803" cy="701039"/>
          </a:xfrm>
          <a:prstGeom prst="rect">
            <a:avLst/>
          </a:prstGeom>
          <a:ln w="12700">
            <a:miter lim="400000"/>
          </a:ln>
        </p:spPr>
        <p:txBody>
          <a:bodyPr wrap="none" lIns="45718" tIns="45718" rIns="45718" bIns="45718">
            <a:spAutoFit/>
          </a:bodyPr>
          <a:lstStyle>
            <a:lvl1pPr algn="ctr">
              <a:defRPr sz="4000" b="1">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a:t>
            </a:r>
          </a:p>
        </p:txBody>
      </p:sp>
      <p:sp>
        <p:nvSpPr>
          <p:cNvPr id="168" name="矩形 61"/>
          <p:cNvSpPr/>
          <p:nvPr/>
        </p:nvSpPr>
        <p:spPr>
          <a:xfrm>
            <a:off x="8037442" y="4590336"/>
            <a:ext cx="1414031" cy="304802"/>
          </a:xfrm>
          <a:prstGeom prst="rect">
            <a:avLst/>
          </a:prstGeom>
          <a:solidFill>
            <a:srgbClr val="DEEBF7"/>
          </a:solidFill>
          <a:ln w="12700">
            <a:miter lim="400000"/>
          </a:ln>
        </p:spPr>
        <p:txBody>
          <a:bodyPr lIns="45718" tIns="45718" rIns="45718" bIns="45718" anchor="ct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a:t>Access safety</a:t>
            </a:r>
            <a:endParaRPr dirty="0"/>
          </a:p>
        </p:txBody>
      </p:sp>
      <p:grpSp>
        <p:nvGrpSpPr>
          <p:cNvPr id="169" name="矩形 43"/>
          <p:cNvGrpSpPr/>
          <p:nvPr/>
        </p:nvGrpSpPr>
        <p:grpSpPr>
          <a:xfrm>
            <a:off x="4206545" y="1775032"/>
            <a:ext cx="552452" cy="304801"/>
            <a:chOff x="0" y="0"/>
            <a:chExt cx="552451" cy="304800"/>
          </a:xfrm>
        </p:grpSpPr>
        <p:sp>
          <p:nvSpPr>
            <p:cNvPr id="170" name="矩形"/>
            <p:cNvSpPr/>
            <p:nvPr/>
          </p:nvSpPr>
          <p:spPr>
            <a:xfrm>
              <a:off x="-1" y="0"/>
              <a:ext cx="552453"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defRPr>
              </a:pPr>
              <a:endParaRPr/>
            </a:p>
          </p:txBody>
        </p:sp>
        <p:sp>
          <p:nvSpPr>
            <p:cNvPr id="171" name="NFC"/>
            <p:cNvSpPr/>
            <p:nvPr/>
          </p:nvSpPr>
          <p:spPr>
            <a:xfrm>
              <a:off x="-1" y="17780"/>
              <a:ext cx="552453"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defRPr>
              </a:lvl1pPr>
            </a:lstStyle>
            <a:p>
              <a:r>
                <a:t>NFC</a:t>
              </a:r>
            </a:p>
          </p:txBody>
        </p:sp>
      </p:grpSp>
      <p:grpSp>
        <p:nvGrpSpPr>
          <p:cNvPr id="172" name="矩形 48"/>
          <p:cNvGrpSpPr/>
          <p:nvPr/>
        </p:nvGrpSpPr>
        <p:grpSpPr>
          <a:xfrm>
            <a:off x="4925887" y="1779264"/>
            <a:ext cx="552452" cy="304802"/>
            <a:chOff x="0" y="0"/>
            <a:chExt cx="552451" cy="304800"/>
          </a:xfrm>
        </p:grpSpPr>
        <p:sp>
          <p:nvSpPr>
            <p:cNvPr id="173" name="矩形"/>
            <p:cNvSpPr/>
            <p:nvPr/>
          </p:nvSpPr>
          <p:spPr>
            <a:xfrm>
              <a:off x="-1" y="0"/>
              <a:ext cx="552453" cy="304801"/>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74" name="QR"/>
            <p:cNvSpPr/>
            <p:nvPr/>
          </p:nvSpPr>
          <p:spPr>
            <a:xfrm>
              <a:off x="-1" y="17780"/>
              <a:ext cx="552453" cy="269239"/>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QR</a:t>
              </a:r>
            </a:p>
          </p:txBody>
        </p:sp>
      </p:grpSp>
      <p:sp>
        <p:nvSpPr>
          <p:cNvPr id="175" name="矩形 50"/>
          <p:cNvSpPr/>
          <p:nvPr/>
        </p:nvSpPr>
        <p:spPr>
          <a:xfrm>
            <a:off x="9704234" y="4586799"/>
            <a:ext cx="1143060" cy="304802"/>
          </a:xfrm>
          <a:prstGeom prst="rect">
            <a:avLst/>
          </a:prstGeom>
          <a:solidFill>
            <a:srgbClr val="DEEBF7"/>
          </a:solidFill>
          <a:ln w="12700">
            <a:miter lim="400000"/>
          </a:ln>
        </p:spPr>
        <p:txBody>
          <a:bodyPr lIns="45718" tIns="45718" rIns="45718" bIns="45718" anchor="ct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400" dirty="0">
                <a:sym typeface="微软雅黑" panose="020B0503020204020204" charset="-122"/>
              </a:rPr>
              <a:t>Data safety</a:t>
            </a:r>
            <a:endParaRPr dirty="0"/>
          </a:p>
        </p:txBody>
      </p:sp>
      <p:sp>
        <p:nvSpPr>
          <p:cNvPr id="176" name="矩形 64"/>
          <p:cNvSpPr/>
          <p:nvPr/>
        </p:nvSpPr>
        <p:spPr>
          <a:xfrm>
            <a:off x="6390577" y="2284683"/>
            <a:ext cx="1451676" cy="307773"/>
          </a:xfrm>
          <a:prstGeom prst="rect">
            <a:avLst/>
          </a:prstGeom>
          <a:solidFill>
            <a:srgbClr val="33CCCC"/>
          </a:solidFill>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IoT</a:t>
            </a:r>
            <a:r>
              <a:rPr lang="en-US" altLang="zh-CN" dirty="0"/>
              <a:t> technology</a:t>
            </a:r>
            <a:endParaRPr dirty="0"/>
          </a:p>
        </p:txBody>
      </p:sp>
      <p:sp>
        <p:nvSpPr>
          <p:cNvPr id="177" name="矩形 65"/>
          <p:cNvSpPr/>
          <p:nvPr/>
        </p:nvSpPr>
        <p:spPr>
          <a:xfrm>
            <a:off x="6382564" y="5163499"/>
            <a:ext cx="1467705" cy="523216"/>
          </a:xfrm>
          <a:prstGeom prst="rect">
            <a:avLst/>
          </a:prstGeom>
          <a:solidFill>
            <a:schemeClr val="accent4"/>
          </a:solidFill>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Blockchain</a:t>
            </a:r>
            <a:r>
              <a:rPr lang="en-US" altLang="zh-CN" dirty="0"/>
              <a:t> </a:t>
            </a:r>
            <a:r>
              <a:rPr lang="en-US" altLang="zh-CN" dirty="0" err="1"/>
              <a:t>IoT</a:t>
            </a:r>
            <a:r>
              <a:rPr lang="en-US" altLang="zh-CN" dirty="0"/>
              <a:t> </a:t>
            </a:r>
            <a:endParaRPr lang="en-US" altLang="zh-CN" dirty="0" smtClean="0"/>
          </a:p>
          <a:p>
            <a:r>
              <a:rPr lang="en-US" altLang="zh-CN" dirty="0" smtClean="0"/>
              <a:t>technology</a:t>
            </a:r>
            <a:endParaRPr dirty="0"/>
          </a:p>
        </p:txBody>
      </p:sp>
      <p:sp>
        <p:nvSpPr>
          <p:cNvPr id="178" name="矩形 51"/>
          <p:cNvSpPr/>
          <p:nvPr/>
        </p:nvSpPr>
        <p:spPr>
          <a:xfrm>
            <a:off x="3050819" y="3959597"/>
            <a:ext cx="3149956" cy="851369"/>
          </a:xfrm>
          <a:prstGeom prst="rect">
            <a:avLst/>
          </a:prstGeom>
          <a:solidFill>
            <a:srgbClr val="2E75B6"/>
          </a:solidFill>
          <a:ln w="12700">
            <a:solidFill>
              <a:srgbClr val="787878"/>
            </a:solidFill>
            <a:miter/>
          </a:ln>
        </p:spPr>
        <p:txBody>
          <a:bodyPr lIns="45718" tIns="45718" rIns="45718" bIns="45718" anchor="ctr"/>
          <a:lstStyle/>
          <a:p>
            <a:pPr algn="ctr">
              <a:defRPr>
                <a:solidFill>
                  <a:srgbClr val="FFFFFF"/>
                </a:solidFill>
              </a:defRPr>
            </a:pPr>
            <a:endParaRPr/>
          </a:p>
        </p:txBody>
      </p:sp>
      <p:sp>
        <p:nvSpPr>
          <p:cNvPr id="179" name="矩形 60"/>
          <p:cNvSpPr/>
          <p:nvPr/>
        </p:nvSpPr>
        <p:spPr>
          <a:xfrm>
            <a:off x="3041621" y="4017362"/>
            <a:ext cx="3166890" cy="307773"/>
          </a:xfrm>
          <a:prstGeom prst="rect">
            <a:avLst/>
          </a:prstGeom>
          <a:ln w="12700">
            <a:miter lim="400000"/>
          </a:ln>
        </p:spPr>
        <p:txBody>
          <a:bodyPr wrap="none" lIns="45718" tIns="45718" rIns="45718" bIns="45718">
            <a:spAutoFit/>
          </a:bodyPr>
          <a:lstStyle>
            <a:lvl1pPr algn="ctr">
              <a:defRPr sz="1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err="1"/>
              <a:t>Blockchain</a:t>
            </a:r>
            <a:r>
              <a:rPr lang="en-US" dirty="0"/>
              <a:t> wallet application port</a:t>
            </a:r>
            <a:endParaRPr dirty="0"/>
          </a:p>
        </p:txBody>
      </p:sp>
      <p:grpSp>
        <p:nvGrpSpPr>
          <p:cNvPr id="180" name="矩形 62"/>
          <p:cNvGrpSpPr/>
          <p:nvPr/>
        </p:nvGrpSpPr>
        <p:grpSpPr>
          <a:xfrm>
            <a:off x="4111849" y="4357315"/>
            <a:ext cx="1019067" cy="304805"/>
            <a:chOff x="-1" y="1269"/>
            <a:chExt cx="1019066" cy="304803"/>
          </a:xfrm>
        </p:grpSpPr>
        <p:sp>
          <p:nvSpPr>
            <p:cNvPr id="181" name="矩形"/>
            <p:cNvSpPr/>
            <p:nvPr/>
          </p:nvSpPr>
          <p:spPr>
            <a:xfrm>
              <a:off x="-1" y="1269"/>
              <a:ext cx="1019066" cy="304803"/>
            </a:xfrm>
            <a:prstGeom prst="rect">
              <a:avLst/>
            </a:prstGeom>
            <a:solidFill>
              <a:srgbClr val="DEEBF7"/>
            </a:solidFill>
            <a:ln w="12700" cap="flat">
              <a:noFill/>
              <a:miter lim="400000"/>
            </a:ln>
            <a:effectLst/>
          </p:spPr>
          <p:txBody>
            <a:bodyPr wrap="square" lIns="45718" tIns="45718" rIns="45718" bIns="45718" numCol="1" anchor="ctr">
              <a:noAutofit/>
            </a:bodyPr>
            <a:lstStyle/>
            <a:p>
              <a: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82" name="资产钱包"/>
            <p:cNvSpPr/>
            <p:nvPr/>
          </p:nvSpPr>
          <p:spPr>
            <a:xfrm>
              <a:off x="-1" y="15172"/>
              <a:ext cx="1019066" cy="276993"/>
            </a:xfrm>
            <a:prstGeom prst="rect">
              <a:avLst/>
            </a:prstGeom>
            <a:noFill/>
            <a:ln w="12700" cap="flat">
              <a:noFill/>
              <a:miter lim="400000"/>
            </a:ln>
            <a:effectLst/>
          </p:spPr>
          <p:txBody>
            <a:bodyPr wrap="square" lIns="45718" tIns="45718" rIns="45718" bIns="45718" numCol="1" anchor="ctr">
              <a:spAutoFit/>
            </a:bodyPr>
            <a:lstStyle>
              <a:lvl1pPr algn="ctr">
                <a:defRPr sz="12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Asset wallet</a:t>
              </a:r>
              <a:endParaRPr dirty="0"/>
            </a:p>
          </p:txBody>
        </p:sp>
      </p:grpSp>
      <p:sp>
        <p:nvSpPr>
          <p:cNvPr id="183" name="矩形 1"/>
          <p:cNvSpPr/>
          <p:nvPr/>
        </p:nvSpPr>
        <p:spPr>
          <a:xfrm>
            <a:off x="2822712" y="924339"/>
            <a:ext cx="8587411" cy="3035258"/>
          </a:xfrm>
          <a:prstGeom prst="rect">
            <a:avLst/>
          </a:prstGeom>
          <a:ln w="19050">
            <a:solidFill>
              <a:srgbClr val="33CCCC"/>
            </a:solidFill>
            <a:prstDash val="lgDash"/>
            <a:miter/>
          </a:ln>
        </p:spPr>
        <p:txBody>
          <a:bodyPr lIns="45718" tIns="45718" rIns="45718" bIns="45718" anchor="ctr"/>
          <a:lstStyle/>
          <a:p>
            <a:pPr algn="ctr">
              <a:defRPr>
                <a:solidFill>
                  <a:srgbClr val="FFFFFF"/>
                </a:solidFill>
              </a:defRPr>
            </a:pPr>
            <a:endParaRPr/>
          </a:p>
        </p:txBody>
      </p:sp>
      <p:grpSp>
        <p:nvGrpSpPr>
          <p:cNvPr id="184" name="矩形 66"/>
          <p:cNvGrpSpPr/>
          <p:nvPr/>
        </p:nvGrpSpPr>
        <p:grpSpPr>
          <a:xfrm>
            <a:off x="2822713" y="4017362"/>
            <a:ext cx="8587411" cy="2645908"/>
            <a:chOff x="0" y="0"/>
            <a:chExt cx="8587410" cy="2645906"/>
          </a:xfrm>
        </p:grpSpPr>
        <p:sp>
          <p:nvSpPr>
            <p:cNvPr id="185" name="矩形"/>
            <p:cNvSpPr/>
            <p:nvPr/>
          </p:nvSpPr>
          <p:spPr>
            <a:xfrm>
              <a:off x="0" y="0"/>
              <a:ext cx="8587411" cy="2645907"/>
            </a:xfrm>
            <a:prstGeom prst="rect">
              <a:avLst/>
            </a:prstGeom>
            <a:noFill/>
            <a:ln w="19050" cap="flat">
              <a:solidFill>
                <a:schemeClr val="accent4"/>
              </a:solidFill>
              <a:prstDash val="lgDash"/>
              <a:miter lim="800000"/>
            </a:ln>
            <a:effectLst/>
          </p:spPr>
          <p:txBody>
            <a:bodyPr wrap="square" lIns="45718" tIns="45718" rIns="45718" bIns="45718" numCol="1" anchor="ctr">
              <a:noAutofit/>
            </a:bodyPr>
            <a:lstStyle/>
            <a:p>
              <a:pPr algn="ctr">
                <a:defRPr>
                  <a:solidFill>
                    <a:srgbClr val="FFFFFF"/>
                  </a:solidFill>
                </a:defRPr>
              </a:pPr>
              <a:endParaRPr/>
            </a:p>
          </p:txBody>
        </p:sp>
        <p:sp>
          <p:nvSpPr>
            <p:cNvPr id="186" name="文本"/>
            <p:cNvSpPr/>
            <p:nvPr/>
          </p:nvSpPr>
          <p:spPr>
            <a:xfrm>
              <a:off x="0" y="1143882"/>
              <a:ext cx="8587411"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 </a:t>
              </a:r>
            </a:p>
          </p:txBody>
        </p:sp>
      </p:grpSp>
      <p:grpSp>
        <p:nvGrpSpPr>
          <p:cNvPr id="187" name="矩形 55"/>
          <p:cNvGrpSpPr/>
          <p:nvPr/>
        </p:nvGrpSpPr>
        <p:grpSpPr>
          <a:xfrm>
            <a:off x="8027610" y="5731918"/>
            <a:ext cx="3086405" cy="316119"/>
            <a:chOff x="0" y="10487"/>
            <a:chExt cx="1309689" cy="316117"/>
          </a:xfrm>
        </p:grpSpPr>
        <p:sp>
          <p:nvSpPr>
            <p:cNvPr id="188" name="矩形"/>
            <p:cNvSpPr/>
            <p:nvPr/>
          </p:nvSpPr>
          <p:spPr>
            <a:xfrm>
              <a:off x="0" y="10487"/>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89" name="数字资产交易"/>
            <p:cNvSpPr/>
            <p:nvPr/>
          </p:nvSpPr>
          <p:spPr>
            <a:xfrm>
              <a:off x="400" y="18833"/>
              <a:ext cx="1309289" cy="307771"/>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Connection with digital currencies</a:t>
              </a:r>
              <a:endParaRPr dirty="0"/>
            </a:p>
          </p:txBody>
        </p:sp>
      </p:grpSp>
      <p:grpSp>
        <p:nvGrpSpPr>
          <p:cNvPr id="190" name="矩形 55"/>
          <p:cNvGrpSpPr/>
          <p:nvPr/>
        </p:nvGrpSpPr>
        <p:grpSpPr>
          <a:xfrm>
            <a:off x="8029158" y="6075062"/>
            <a:ext cx="3066742" cy="307773"/>
            <a:chOff x="0" y="18833"/>
            <a:chExt cx="1309689" cy="307771"/>
          </a:xfrm>
        </p:grpSpPr>
        <p:sp>
          <p:nvSpPr>
            <p:cNvPr id="191" name="矩形"/>
            <p:cNvSpPr/>
            <p:nvPr/>
          </p:nvSpPr>
          <p:spPr>
            <a:xfrm>
              <a:off x="0" y="20319"/>
              <a:ext cx="1309689" cy="304802"/>
            </a:xfrm>
            <a:prstGeom prst="rect">
              <a:avLst/>
            </a:prstGeom>
            <a:solidFill>
              <a:srgbClr val="D6DCE5"/>
            </a:solidFill>
            <a:ln w="12700" cap="flat">
              <a:noFill/>
              <a:miter lim="400000"/>
            </a:ln>
            <a:effectLst/>
          </p:spPr>
          <p:txBody>
            <a:bodyPr wrap="square" lIns="45718" tIns="45718" rIns="45718" bIns="45718" numCol="1" anchor="ctr">
              <a:noAutofit/>
            </a:bodyPr>
            <a:lstStyle/>
            <a:p>
              <a: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192" name="数字资产交易"/>
            <p:cNvSpPr/>
            <p:nvPr/>
          </p:nvSpPr>
          <p:spPr>
            <a:xfrm>
              <a:off x="0" y="18833"/>
              <a:ext cx="1309689" cy="307771"/>
            </a:xfrm>
            <a:prstGeom prst="rect">
              <a:avLst/>
            </a:prstGeom>
            <a:noFill/>
            <a:ln w="12700" cap="flat">
              <a:noFill/>
              <a:miter lim="400000"/>
            </a:ln>
            <a:effectLst/>
          </p:spPr>
          <p:txBody>
            <a:bodyPr wrap="square" lIns="45718" tIns="45718" rIns="45718" bIns="45718" numCol="1" anchor="ctr">
              <a:spAutoFit/>
            </a:bodyPr>
            <a:lstStyle>
              <a:lvl1pPr algn="ctr">
                <a:defRPr sz="14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Digital asset appreciation</a:t>
              </a:r>
              <a:endParaRPr dirty="0"/>
            </a:p>
          </p:txBody>
        </p:sp>
      </p:gr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8" name="组合 14"/>
          <p:cNvGrpSpPr/>
          <p:nvPr/>
        </p:nvGrpSpPr>
        <p:grpSpPr>
          <a:xfrm>
            <a:off x="736714" y="270767"/>
            <a:ext cx="10607568" cy="512601"/>
            <a:chOff x="0" y="-1"/>
            <a:chExt cx="10607566" cy="512599"/>
          </a:xfrm>
        </p:grpSpPr>
        <p:sp>
          <p:nvSpPr>
            <p:cNvPr id="466" name="TextBox 13"/>
            <p:cNvSpPr/>
            <p:nvPr/>
          </p:nvSpPr>
          <p:spPr>
            <a:xfrm>
              <a:off x="20450" y="-1"/>
              <a:ext cx="9738555" cy="359071"/>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Competitiveness Analysis of ITC Business Mode</a:t>
              </a:r>
              <a:endParaRPr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467"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4098" name="Picture 2" descr="{159D2887-7062-1323-EFA7-E1E6713ACF9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829" y="904567"/>
            <a:ext cx="8603226" cy="555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16"/>
          <p:cNvGrpSpPr/>
          <p:nvPr/>
        </p:nvGrpSpPr>
        <p:grpSpPr>
          <a:xfrm>
            <a:off x="647385" y="1334746"/>
            <a:ext cx="9984731" cy="522686"/>
            <a:chOff x="-2" y="-1"/>
            <a:chExt cx="8803627" cy="522685"/>
          </a:xfrm>
        </p:grpSpPr>
        <p:sp>
          <p:nvSpPr>
            <p:cNvPr id="53"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latin typeface="Times New Roman" panose="02020603050405020304" pitchFamily="18" charset="0"/>
                <a:cs typeface="Times New Roman" panose="02020603050405020304" pitchFamily="18" charset="0"/>
              </a:endParaRPr>
            </a:p>
          </p:txBody>
        </p:sp>
        <p:sp>
          <p:nvSpPr>
            <p:cNvPr id="54" name="TextBox 13"/>
            <p:cNvSpPr/>
            <p:nvPr/>
          </p:nvSpPr>
          <p:spPr>
            <a:xfrm>
              <a:off x="-2" y="-1"/>
              <a:ext cx="5809290"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Technology R&amp;D Schedule</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sp>
        <p:nvSpPr>
          <p:cNvPr id="55" name="流程图: 联系 22"/>
          <p:cNvSpPr/>
          <p:nvPr/>
        </p:nvSpPr>
        <p:spPr>
          <a:xfrm>
            <a:off x="893472"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6" name="右箭头 26"/>
          <p:cNvSpPr/>
          <p:nvPr/>
        </p:nvSpPr>
        <p:spPr>
          <a:xfrm>
            <a:off x="2838212" y="3113637"/>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7" name="流程图: 联系 22"/>
          <p:cNvSpPr/>
          <p:nvPr/>
        </p:nvSpPr>
        <p:spPr>
          <a:xfrm>
            <a:off x="3731922"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8" name="右箭头 26"/>
          <p:cNvSpPr/>
          <p:nvPr/>
        </p:nvSpPr>
        <p:spPr>
          <a:xfrm>
            <a:off x="5648088" y="3113637"/>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9" name="流程图: 联系 22"/>
          <p:cNvSpPr/>
          <p:nvPr/>
        </p:nvSpPr>
        <p:spPr>
          <a:xfrm>
            <a:off x="6541797"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60" name="右箭头 26"/>
          <p:cNvSpPr/>
          <p:nvPr/>
        </p:nvSpPr>
        <p:spPr>
          <a:xfrm>
            <a:off x="8315088" y="3113637"/>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61" name="流程图: 联系 22"/>
          <p:cNvSpPr/>
          <p:nvPr/>
        </p:nvSpPr>
        <p:spPr>
          <a:xfrm>
            <a:off x="9208797" y="2541508"/>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66" name="文本框 14"/>
          <p:cNvSpPr/>
          <p:nvPr/>
        </p:nvSpPr>
        <p:spPr>
          <a:xfrm>
            <a:off x="676794" y="4414349"/>
            <a:ext cx="2161418" cy="64632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1800" dirty="0" smtClean="0">
                <a:latin typeface="Times New Roman" panose="02020603050405020304" pitchFamily="18" charset="0"/>
                <a:cs typeface="Times New Roman" panose="02020603050405020304" pitchFamily="18" charset="0"/>
              </a:rPr>
              <a:t>R&amp;D of basic chain accomplished.</a:t>
            </a:r>
            <a:endParaRPr sz="1800" dirty="0">
              <a:latin typeface="Times New Roman" panose="02020603050405020304" pitchFamily="18" charset="0"/>
              <a:cs typeface="Times New Roman" panose="02020603050405020304" pitchFamily="18" charset="0"/>
            </a:endParaRPr>
          </a:p>
        </p:txBody>
      </p:sp>
      <p:sp>
        <p:nvSpPr>
          <p:cNvPr id="67" name="文本框 14"/>
          <p:cNvSpPr/>
          <p:nvPr/>
        </p:nvSpPr>
        <p:spPr>
          <a:xfrm>
            <a:off x="3731922" y="4414349"/>
            <a:ext cx="1428757"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800" dirty="0" smtClean="0">
                <a:latin typeface="Times New Roman" panose="02020603050405020304" pitchFamily="18" charset="0"/>
                <a:cs typeface="Times New Roman" panose="02020603050405020304" pitchFamily="18" charset="0"/>
              </a:rPr>
              <a:t>Wallet test</a:t>
            </a:r>
            <a:endParaRPr sz="1800" dirty="0">
              <a:latin typeface="Times New Roman" panose="02020603050405020304" pitchFamily="18" charset="0"/>
              <a:cs typeface="Times New Roman" panose="02020603050405020304" pitchFamily="18" charset="0"/>
            </a:endParaRPr>
          </a:p>
        </p:txBody>
      </p:sp>
      <p:sp>
        <p:nvSpPr>
          <p:cNvPr id="68" name="文本框 14"/>
          <p:cNvSpPr/>
          <p:nvPr/>
        </p:nvSpPr>
        <p:spPr>
          <a:xfrm>
            <a:off x="6157022" y="4302544"/>
            <a:ext cx="2158066" cy="64632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800" dirty="0" smtClean="0">
                <a:latin typeface="Times New Roman" panose="02020603050405020304" pitchFamily="18" charset="0"/>
                <a:cs typeface="Times New Roman" panose="02020603050405020304" pitchFamily="18" charset="0"/>
              </a:rPr>
              <a:t>R&amp;D of </a:t>
            </a:r>
            <a:r>
              <a:rPr lang="en-US" altLang="zh-CN" sz="1800" dirty="0" err="1" smtClean="0">
                <a:latin typeface="Times New Roman" panose="02020603050405020304" pitchFamily="18" charset="0"/>
                <a:cs typeface="Times New Roman" panose="02020603050405020304" pitchFamily="18" charset="0"/>
              </a:rPr>
              <a:t>IoT</a:t>
            </a:r>
            <a:r>
              <a:rPr lang="en-US" altLang="zh-CN" sz="1800" dirty="0" smtClean="0">
                <a:latin typeface="Times New Roman" panose="02020603050405020304" pitchFamily="18" charset="0"/>
                <a:cs typeface="Times New Roman" panose="02020603050405020304" pitchFamily="18" charset="0"/>
              </a:rPr>
              <a:t> OS accomplishes.</a:t>
            </a:r>
            <a:endParaRPr sz="1800" dirty="0">
              <a:latin typeface="Times New Roman" panose="02020603050405020304" pitchFamily="18" charset="0"/>
              <a:cs typeface="Times New Roman" panose="02020603050405020304" pitchFamily="18" charset="0"/>
            </a:endParaRPr>
          </a:p>
        </p:txBody>
      </p:sp>
      <p:sp>
        <p:nvSpPr>
          <p:cNvPr id="69" name="文本框 14"/>
          <p:cNvSpPr/>
          <p:nvPr/>
        </p:nvSpPr>
        <p:spPr>
          <a:xfrm>
            <a:off x="8975333" y="4302543"/>
            <a:ext cx="2240658" cy="64632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800" dirty="0" smtClean="0">
                <a:latin typeface="Times New Roman" panose="02020603050405020304" pitchFamily="18" charset="0"/>
                <a:cs typeface="Times New Roman" panose="02020603050405020304" pitchFamily="18" charset="0"/>
              </a:rPr>
              <a:t>Overall system operation test</a:t>
            </a:r>
            <a:endParaRPr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017628" y="5065258"/>
            <a:ext cx="1618388"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altLang="zh-CN" dirty="0" smtClean="0">
                <a:latin typeface="Times New Roman" panose="02020603050405020304" pitchFamily="18" charset="0"/>
                <a:cs typeface="Times New Roman" panose="02020603050405020304" pitchFamily="18" charset="0"/>
              </a:rPr>
              <a:t>December</a:t>
            </a:r>
            <a:r>
              <a:rPr lang="en-US" altLang="zh-CN" dirty="0">
                <a:latin typeface="Times New Roman" panose="02020603050405020304" pitchFamily="18" charset="0"/>
                <a:cs typeface="Times New Roman" panose="02020603050405020304" pitchFamily="18" charset="0"/>
              </a:rPr>
              <a:t>, </a:t>
            </a:r>
            <a:r>
              <a:rPr kumimoji="0" lang="en-US" altLang="zh-CN" sz="1800" b="0" i="0" u="none" strike="noStrike" cap="none" spc="0" normalizeH="0" baseline="0" dirty="0" smtClean="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rPr>
              <a:t>2017</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endParaRPr>
          </a:p>
        </p:txBody>
      </p:sp>
      <p:sp>
        <p:nvSpPr>
          <p:cNvPr id="6" name="文本框 5"/>
          <p:cNvSpPr txBox="1"/>
          <p:nvPr/>
        </p:nvSpPr>
        <p:spPr>
          <a:xfrm>
            <a:off x="3712744" y="4948870"/>
            <a:ext cx="1502972"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smtClean="0">
                <a:latin typeface="Times New Roman" panose="02020603050405020304" pitchFamily="18" charset="0"/>
                <a:cs typeface="Times New Roman" panose="02020603050405020304" pitchFamily="18" charset="0"/>
              </a:rPr>
              <a:t>February, 2018</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endParaRPr>
          </a:p>
        </p:txBody>
      </p:sp>
      <p:sp>
        <p:nvSpPr>
          <p:cNvPr id="7" name="文本框 6"/>
          <p:cNvSpPr txBox="1"/>
          <p:nvPr/>
        </p:nvSpPr>
        <p:spPr>
          <a:xfrm>
            <a:off x="6584615" y="4951895"/>
            <a:ext cx="1092603"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smtClean="0">
                <a:latin typeface="Times New Roman" panose="02020603050405020304" pitchFamily="18" charset="0"/>
                <a:cs typeface="Times New Roman" panose="02020603050405020304" pitchFamily="18" charset="0"/>
              </a:rPr>
              <a:t>May, 2018</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endParaRPr>
          </a:p>
        </p:txBody>
      </p:sp>
      <p:sp>
        <p:nvSpPr>
          <p:cNvPr id="8" name="文本框 7"/>
          <p:cNvSpPr txBox="1"/>
          <p:nvPr/>
        </p:nvSpPr>
        <p:spPr>
          <a:xfrm>
            <a:off x="9273644" y="4987810"/>
            <a:ext cx="1502972"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altLang="zh-CN" dirty="0">
                <a:latin typeface="Times New Roman" panose="02020603050405020304" pitchFamily="18" charset="0"/>
                <a:cs typeface="Times New Roman" panose="02020603050405020304" pitchFamily="18" charset="0"/>
              </a:rPr>
              <a:t>February, </a:t>
            </a:r>
            <a:r>
              <a:rPr lang="en-US" altLang="zh-CN" dirty="0" smtClean="0">
                <a:latin typeface="Times New Roman" panose="02020603050405020304" pitchFamily="18" charset="0"/>
                <a:cs typeface="Times New Roman" panose="02020603050405020304" pitchFamily="18" charset="0"/>
              </a:rPr>
              <a:t>2019</a:t>
            </a:r>
            <a:endParaRPr lang="zh-CN" altLang="en-US" dirty="0">
              <a:latin typeface="Times New Roman" panose="02020603050405020304" pitchFamily="18" charset="0"/>
              <a:cs typeface="Times New Roman" panose="02020603050405020304" pitchFamily="18" charset="0"/>
            </a:endParaRPr>
          </a:p>
        </p:txBody>
      </p:sp>
      <p:pic>
        <p:nvPicPr>
          <p:cNvPr id="1026" name="Picture 2" descr="D:\项目\万物链\PPT图片\多点互动.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156" y="2975908"/>
            <a:ext cx="891729" cy="65408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项目\万物链\PPT图片\钱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6435" y="2922883"/>
            <a:ext cx="801506" cy="801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项目\万物链\PPT图片\操作系统.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2549" y="2850560"/>
            <a:ext cx="903013" cy="903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项目\万物链\PPT图片\整体.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5367" y="2938075"/>
            <a:ext cx="729746" cy="729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16"/>
          <p:cNvGrpSpPr/>
          <p:nvPr/>
        </p:nvGrpSpPr>
        <p:grpSpPr>
          <a:xfrm>
            <a:off x="997593" y="1354202"/>
            <a:ext cx="9984731" cy="522686"/>
            <a:chOff x="-2" y="-1"/>
            <a:chExt cx="8803627" cy="522685"/>
          </a:xfrm>
        </p:grpSpPr>
        <p:sp>
          <p:nvSpPr>
            <p:cNvPr id="53"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latin typeface="Times New Roman" panose="02020603050405020304" pitchFamily="18" charset="0"/>
                <a:cs typeface="Times New Roman" panose="02020603050405020304" pitchFamily="18" charset="0"/>
              </a:endParaRPr>
            </a:p>
          </p:txBody>
        </p:sp>
        <p:sp>
          <p:nvSpPr>
            <p:cNvPr id="54" name="TextBox 13"/>
            <p:cNvSpPr/>
            <p:nvPr/>
          </p:nvSpPr>
          <p:spPr>
            <a:xfrm>
              <a:off x="-2" y="-1"/>
              <a:ext cx="3989456"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Business Action Plan</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sp>
        <p:nvSpPr>
          <p:cNvPr id="55" name="流程图: 联系 22"/>
          <p:cNvSpPr/>
          <p:nvPr/>
        </p:nvSpPr>
        <p:spPr>
          <a:xfrm>
            <a:off x="2242656" y="2376132"/>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6" name="右箭头 26"/>
          <p:cNvSpPr/>
          <p:nvPr/>
        </p:nvSpPr>
        <p:spPr>
          <a:xfrm>
            <a:off x="4187396" y="2948261"/>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7" name="流程图: 联系 22"/>
          <p:cNvSpPr/>
          <p:nvPr/>
        </p:nvSpPr>
        <p:spPr>
          <a:xfrm>
            <a:off x="5081106" y="2376132"/>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8" name="右箭头 26"/>
          <p:cNvSpPr/>
          <p:nvPr/>
        </p:nvSpPr>
        <p:spPr>
          <a:xfrm>
            <a:off x="6997272" y="2948261"/>
            <a:ext cx="491209" cy="378622"/>
          </a:xfrm>
          <a:prstGeom prst="rightArrow">
            <a:avLst>
              <a:gd name="adj1" fmla="val 50000"/>
              <a:gd name="adj2" fmla="val 50000"/>
            </a:avLst>
          </a:prstGeom>
          <a:solidFill>
            <a:srgbClr val="8497B0"/>
          </a:solidFill>
          <a:ln w="12700">
            <a:miter lim="400000"/>
          </a:ln>
        </p:spPr>
        <p:txBody>
          <a:bodyPr lIns="45718" tIns="45718" rIns="45718" bIns="45718" anchor="ct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sp>
        <p:nvSpPr>
          <p:cNvPr id="59" name="流程图: 联系 22"/>
          <p:cNvSpPr/>
          <p:nvPr/>
        </p:nvSpPr>
        <p:spPr>
          <a:xfrm>
            <a:off x="7890981" y="2376132"/>
            <a:ext cx="1522887" cy="1522881"/>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latin typeface="Times New Roman" panose="02020603050405020304" pitchFamily="18" charset="0"/>
              <a:cs typeface="Times New Roman" panose="02020603050405020304" pitchFamily="18" charset="0"/>
            </a:endParaRPr>
          </a:p>
        </p:txBody>
      </p:sp>
      <p:pic>
        <p:nvPicPr>
          <p:cNvPr id="2050" name="Picture 2" descr="D:\图标\照明.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7410" y="2720884"/>
            <a:ext cx="833377" cy="8333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图标\家电.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4399" y="2732039"/>
            <a:ext cx="776300" cy="7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图标\工厂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4936" y="2662701"/>
            <a:ext cx="914975" cy="914975"/>
          </a:xfrm>
          <a:prstGeom prst="rect">
            <a:avLst/>
          </a:prstGeom>
          <a:noFill/>
          <a:extLst>
            <a:ext uri="{909E8E84-426E-40DD-AFC4-6F175D3DCCD1}">
              <a14:hiddenFill xmlns:a14="http://schemas.microsoft.com/office/drawing/2010/main">
                <a:solidFill>
                  <a:srgbClr val="FFFFFF"/>
                </a:solidFill>
              </a14:hiddenFill>
            </a:ext>
          </a:extLst>
        </p:spPr>
      </p:pic>
      <p:sp>
        <p:nvSpPr>
          <p:cNvPr id="66" name="文本框 14"/>
          <p:cNvSpPr/>
          <p:nvPr/>
        </p:nvSpPr>
        <p:spPr>
          <a:xfrm>
            <a:off x="2031728" y="4110474"/>
            <a:ext cx="1944741"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1800" dirty="0" smtClean="0">
                <a:latin typeface="Times New Roman" panose="02020603050405020304" pitchFamily="18" charset="0"/>
                <a:cs typeface="Times New Roman" panose="02020603050405020304" pitchFamily="18" charset="0"/>
              </a:rPr>
              <a:t>Lighting field</a:t>
            </a:r>
            <a:endParaRPr sz="1800" dirty="0">
              <a:latin typeface="Times New Roman" panose="02020603050405020304" pitchFamily="18" charset="0"/>
              <a:cs typeface="Times New Roman" panose="02020603050405020304" pitchFamily="18" charset="0"/>
            </a:endParaRPr>
          </a:p>
        </p:txBody>
      </p:sp>
      <p:sp>
        <p:nvSpPr>
          <p:cNvPr id="67" name="文本框 14"/>
          <p:cNvSpPr/>
          <p:nvPr/>
        </p:nvSpPr>
        <p:spPr>
          <a:xfrm>
            <a:off x="5047951" y="3971974"/>
            <a:ext cx="1949321" cy="646327"/>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800" dirty="0" smtClean="0">
                <a:latin typeface="Times New Roman" panose="02020603050405020304" pitchFamily="18" charset="0"/>
                <a:cs typeface="Times New Roman" panose="02020603050405020304" pitchFamily="18" charset="0"/>
              </a:rPr>
              <a:t>Electronic equipment</a:t>
            </a:r>
            <a:endParaRPr sz="1800" dirty="0">
              <a:latin typeface="Times New Roman" panose="02020603050405020304" pitchFamily="18" charset="0"/>
              <a:cs typeface="Times New Roman" panose="02020603050405020304" pitchFamily="18" charset="0"/>
            </a:endParaRPr>
          </a:p>
        </p:txBody>
      </p:sp>
      <p:sp>
        <p:nvSpPr>
          <p:cNvPr id="68" name="文本框 14"/>
          <p:cNvSpPr/>
          <p:nvPr/>
        </p:nvSpPr>
        <p:spPr>
          <a:xfrm>
            <a:off x="7838656" y="4110474"/>
            <a:ext cx="1988515" cy="369328"/>
          </a:xfrm>
          <a:prstGeom prst="rect">
            <a:avLst/>
          </a:prstGeom>
          <a:noFill/>
          <a:ln w="12700" cap="flat">
            <a:noFill/>
            <a:miter lim="400000"/>
          </a:ln>
          <a:effectLst/>
        </p:spPr>
        <p:txBody>
          <a:bodyPr wrap="square" lIns="45718" tIns="45718" rIns="45718" bIns="45718" numCol="1" anchor="t">
            <a:spAutoFit/>
          </a:bodyPr>
          <a:lstStyle>
            <a:lvl1pPr algn="ctr">
              <a:defRPr sz="1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1800" dirty="0" smtClean="0">
                <a:latin typeface="Times New Roman" panose="02020603050405020304" pitchFamily="18" charset="0"/>
                <a:cs typeface="Times New Roman" panose="02020603050405020304" pitchFamily="18" charset="0"/>
              </a:rPr>
              <a:t>Industrial </a:t>
            </a:r>
            <a:r>
              <a:rPr lang="en-US" altLang="zh-CN" sz="1800" dirty="0" err="1" smtClean="0">
                <a:latin typeface="Times New Roman" panose="02020603050405020304" pitchFamily="18" charset="0"/>
                <a:cs typeface="Times New Roman" panose="02020603050405020304" pitchFamily="18" charset="0"/>
              </a:rPr>
              <a:t>IoT</a:t>
            </a:r>
            <a:endParaRPr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984257" y="4796207"/>
            <a:ext cx="2105701"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The later</a:t>
            </a:r>
            <a:r>
              <a:rPr kumimoji="0" lang="en-US" altLang="zh-CN" sz="1800" b="0" i="0" u="none" strike="noStrike" cap="none" spc="0" normalizeH="0" dirty="0" smtClean="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 half of 2017</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endParaRPr>
          </a:p>
        </p:txBody>
      </p:sp>
      <p:sp>
        <p:nvSpPr>
          <p:cNvPr id="6" name="文本框 5"/>
          <p:cNvSpPr txBox="1"/>
          <p:nvPr/>
        </p:nvSpPr>
        <p:spPr>
          <a:xfrm>
            <a:off x="5058861" y="4801753"/>
            <a:ext cx="2067229"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smtClean="0">
                <a:latin typeface="Times New Roman" panose="02020603050405020304" pitchFamily="18" charset="0"/>
                <a:ea typeface="微软雅黑" panose="020B0503020204020204" charset="-122"/>
                <a:cs typeface="Times New Roman" panose="02020603050405020304" pitchFamily="18" charset="0"/>
              </a:rPr>
              <a:t>The first half of 2019</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endParaRPr>
          </a:p>
        </p:txBody>
      </p:sp>
      <p:sp>
        <p:nvSpPr>
          <p:cNvPr id="7" name="文本框 6"/>
          <p:cNvSpPr txBox="1"/>
          <p:nvPr/>
        </p:nvSpPr>
        <p:spPr>
          <a:xfrm>
            <a:off x="8555917" y="4779837"/>
            <a:ext cx="553994"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rPr>
              <a:t>2022</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ea typeface="微软雅黑" panose="020B0503020204020204" charset="-122"/>
              <a:cs typeface="Times New Roman" panose="02020603050405020304" pitchFamily="18" charset="0"/>
              <a:sym typeface="Calibri" panose="020F05020202040302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37"/>
          <p:cNvSpPr/>
          <p:nvPr/>
        </p:nvSpPr>
        <p:spPr>
          <a:xfrm>
            <a:off x="1106433" y="626910"/>
            <a:ext cx="5008739" cy="523216"/>
          </a:xfrm>
          <a:prstGeom prst="rect">
            <a:avLst/>
          </a:prstGeom>
          <a:ln w="12700">
            <a:miter lim="400000"/>
          </a:ln>
        </p:spPr>
        <p:txBody>
          <a:bodyPr wrap="none" lIns="45718" tIns="45718" rIns="45718" bIns="45718">
            <a:spAutoFit/>
          </a:bodyPr>
          <a:lstStyle>
            <a:lvl1pPr>
              <a:defRPr sz="2400" b="1">
                <a:solidFill>
                  <a:srgbClr val="2D3E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800" dirty="0" smtClean="0">
                <a:solidFill>
                  <a:srgbClr val="000000"/>
                </a:solidFill>
                <a:latin typeface="Times New Roman" panose="02020603050405020304" pitchFamily="18" charset="0"/>
                <a:cs typeface="Times New Roman" panose="02020603050405020304" pitchFamily="18" charset="0"/>
                <a:sym typeface="冬青黑体简体中文 W6"/>
              </a:rPr>
              <a:t>Future </a:t>
            </a:r>
            <a:r>
              <a:rPr lang="en-US" altLang="zh-CN" sz="2800" dirty="0" smtClean="0">
                <a:solidFill>
                  <a:srgbClr val="000000"/>
                </a:solidFill>
                <a:latin typeface="Times New Roman" panose="02020603050405020304" pitchFamily="18" charset="0"/>
                <a:cs typeface="Times New Roman" panose="02020603050405020304" pitchFamily="18" charset="0"/>
                <a:sym typeface="冬青黑体简体中文 W6"/>
              </a:rPr>
              <a:t>S</a:t>
            </a:r>
            <a:r>
              <a:rPr lang="en-US" sz="2800" dirty="0" smtClean="0">
                <a:solidFill>
                  <a:srgbClr val="000000"/>
                </a:solidFill>
                <a:latin typeface="Times New Roman" panose="02020603050405020304" pitchFamily="18" charset="0"/>
                <a:cs typeface="Times New Roman" panose="02020603050405020304" pitchFamily="18" charset="0"/>
                <a:sym typeface="冬青黑体简体中文 W6"/>
              </a:rPr>
              <a:t>ociety Made Up By </a:t>
            </a:r>
            <a:r>
              <a:rPr lang="en-US" sz="2800" dirty="0" err="1" smtClean="0">
                <a:solidFill>
                  <a:srgbClr val="000000"/>
                </a:solidFill>
                <a:latin typeface="Times New Roman" panose="02020603050405020304" pitchFamily="18" charset="0"/>
                <a:cs typeface="Times New Roman" panose="02020603050405020304" pitchFamily="18" charset="0"/>
                <a:sym typeface="冬青黑体简体中文 W6"/>
              </a:rPr>
              <a:t>IoT</a:t>
            </a:r>
            <a:endParaRPr lang="en-US" sz="2800" dirty="0">
              <a:solidFill>
                <a:srgbClr val="000000"/>
              </a:solidFill>
              <a:latin typeface="Times New Roman" panose="02020603050405020304" pitchFamily="18" charset="0"/>
              <a:cs typeface="Times New Roman" panose="02020603050405020304" pitchFamily="18" charset="0"/>
              <a:sym typeface="冬青黑体简体中文 W6"/>
            </a:endParaRPr>
          </a:p>
        </p:txBody>
      </p:sp>
      <p:sp>
        <p:nvSpPr>
          <p:cNvPr id="7" name="文本框 4"/>
          <p:cNvSpPr txBox="1"/>
          <p:nvPr/>
        </p:nvSpPr>
        <p:spPr>
          <a:xfrm>
            <a:off x="1958340" y="1567815"/>
            <a:ext cx="934085"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j-lt"/>
                <a:ea typeface="+mj-ea"/>
                <a:cs typeface="+mj-cs"/>
                <a:sym typeface="Calibri" panose="020F0502020204030204"/>
              </a:rPr>
              <a:t>Before2005</a:t>
            </a:r>
          </a:p>
        </p:txBody>
      </p:sp>
      <p:sp>
        <p:nvSpPr>
          <p:cNvPr id="8" name="文本框 5"/>
          <p:cNvSpPr txBox="1"/>
          <p:nvPr/>
        </p:nvSpPr>
        <p:spPr>
          <a:xfrm>
            <a:off x="5374005" y="1567815"/>
            <a:ext cx="529590" cy="305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j-lt"/>
                <a:ea typeface="+mj-ea"/>
                <a:cs typeface="+mj-cs"/>
                <a:sym typeface="Calibri" panose="020F0502020204030204"/>
              </a:rPr>
              <a:t>Today</a:t>
            </a:r>
          </a:p>
        </p:txBody>
      </p:sp>
      <p:sp>
        <p:nvSpPr>
          <p:cNvPr id="9" name="文本框 6"/>
          <p:cNvSpPr txBox="1"/>
          <p:nvPr/>
        </p:nvSpPr>
        <p:spPr>
          <a:xfrm>
            <a:off x="8837295" y="1506220"/>
            <a:ext cx="1397000" cy="3670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a:ln>
                  <a:noFill/>
                </a:ln>
                <a:solidFill>
                  <a:srgbClr val="000000"/>
                </a:solidFill>
                <a:effectLst/>
                <a:uFillTx/>
                <a:latin typeface="+mj-lt"/>
                <a:ea typeface="+mj-ea"/>
                <a:cs typeface="+mj-cs"/>
                <a:sym typeface="Calibri" panose="020F0502020204030204"/>
              </a:rPr>
              <a:t>2025 and beyond</a:t>
            </a:r>
            <a:r>
              <a:rPr kumimoji="0" lang="en-US" altLang="zh-CN" sz="1800" b="0" i="0" u="none" strike="noStrike" cap="none" spc="0" normalizeH="0" baseline="0">
                <a:ln>
                  <a:noFill/>
                </a:ln>
                <a:solidFill>
                  <a:srgbClr val="000000"/>
                </a:solidFill>
                <a:effectLst/>
                <a:uFillTx/>
                <a:latin typeface="+mj-lt"/>
                <a:ea typeface="+mj-ea"/>
                <a:cs typeface="+mj-cs"/>
                <a:sym typeface="Calibri" panose="020F0502020204030204"/>
              </a:rPr>
              <a:t> </a:t>
            </a:r>
          </a:p>
        </p:txBody>
      </p:sp>
      <p:sp>
        <p:nvSpPr>
          <p:cNvPr id="10" name="文本框 7"/>
          <p:cNvSpPr txBox="1"/>
          <p:nvPr/>
        </p:nvSpPr>
        <p:spPr>
          <a:xfrm>
            <a:off x="1600200" y="4236085"/>
            <a:ext cx="150368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dirty="0">
                <a:ln>
                  <a:noFill/>
                </a:ln>
                <a:solidFill>
                  <a:schemeClr val="bg1">
                    <a:lumMod val="50000"/>
                  </a:schemeClr>
                </a:solidFill>
                <a:effectLst/>
                <a:uFillTx/>
                <a:latin typeface="+mj-lt"/>
                <a:cs typeface="+mj-ea"/>
                <a:sym typeface="Calibri" panose="020F0502020204030204"/>
              </a:rPr>
              <a:t>closed and centralized </a:t>
            </a:r>
          </a:p>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dirty="0" err="1">
                <a:ln>
                  <a:noFill/>
                </a:ln>
                <a:solidFill>
                  <a:schemeClr val="bg1">
                    <a:lumMod val="50000"/>
                  </a:schemeClr>
                </a:solidFill>
                <a:effectLst/>
                <a:uFillTx/>
                <a:latin typeface="+mj-lt"/>
                <a:cs typeface="+mj-ea"/>
                <a:sym typeface="Calibri" panose="020F0502020204030204"/>
              </a:rPr>
              <a:t>IoT</a:t>
            </a:r>
            <a:r>
              <a:rPr kumimoji="0" lang="en-US" altLang="zh-CN" sz="1200" b="0" i="0" baseline="0" dirty="0">
                <a:ln>
                  <a:noFill/>
                </a:ln>
                <a:solidFill>
                  <a:schemeClr val="bg1">
                    <a:lumMod val="50000"/>
                  </a:schemeClr>
                </a:solidFill>
                <a:effectLst/>
                <a:uFillTx/>
                <a:latin typeface="+mj-lt"/>
                <a:cs typeface="+mj-ea"/>
                <a:sym typeface="Calibri" panose="020F0502020204030204"/>
              </a:rPr>
              <a:t> networks</a:t>
            </a:r>
          </a:p>
        </p:txBody>
      </p:sp>
      <p:sp>
        <p:nvSpPr>
          <p:cNvPr id="11" name="文本框 9"/>
          <p:cNvSpPr txBox="1"/>
          <p:nvPr/>
        </p:nvSpPr>
        <p:spPr>
          <a:xfrm>
            <a:off x="8903653" y="4236085"/>
            <a:ext cx="1677035"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a:ln>
                  <a:noFill/>
                </a:ln>
                <a:solidFill>
                  <a:schemeClr val="bg1">
                    <a:lumMod val="50000"/>
                  </a:schemeClr>
                </a:solidFill>
                <a:effectLst/>
                <a:uFillTx/>
                <a:latin typeface="+mj-lt"/>
                <a:cs typeface="+mj-ea"/>
                <a:sym typeface="Calibri" panose="020F0502020204030204"/>
              </a:rPr>
              <a:t>open access IoT networks</a:t>
            </a:r>
          </a:p>
          <a:p>
            <a:pPr marL="0" marR="0" indent="0" algn="ctr" defTabSz="914400" rtl="0" fontAlgn="auto" latinLnBrk="0" hangingPunct="0">
              <a:lnSpc>
                <a:spcPct val="100000"/>
              </a:lnSpc>
              <a:spcBef>
                <a:spcPts val="0"/>
              </a:spcBef>
              <a:spcAft>
                <a:spcPts val="0"/>
              </a:spcAft>
              <a:buClrTx/>
              <a:buSzTx/>
              <a:buFontTx/>
              <a:buNone/>
            </a:pPr>
            <a:r>
              <a:rPr lang="en-US" altLang="zh-CN" sz="1200">
                <a:solidFill>
                  <a:schemeClr val="bg1">
                    <a:lumMod val="50000"/>
                  </a:schemeClr>
                </a:solidFill>
                <a:cs typeface="+mj-ea"/>
                <a:sym typeface="Calibri" panose="020F0502020204030204"/>
              </a:rPr>
              <a:t>distribuited cloud</a:t>
            </a:r>
            <a:endParaRPr kumimoji="0" lang="en-US" altLang="zh-CN" sz="1200" b="0" i="0" baseline="0">
              <a:ln>
                <a:noFill/>
              </a:ln>
              <a:solidFill>
                <a:schemeClr val="bg1">
                  <a:lumMod val="50000"/>
                </a:schemeClr>
              </a:solidFill>
              <a:effectLst/>
              <a:uFillTx/>
              <a:latin typeface="+mj-lt"/>
              <a:cs typeface="+mj-ea"/>
              <a:sym typeface="Calibri" panose="020F0502020204030204"/>
            </a:endParaRPr>
          </a:p>
        </p:txBody>
      </p:sp>
      <p:sp>
        <p:nvSpPr>
          <p:cNvPr id="12" name="右箭头 11"/>
          <p:cNvSpPr/>
          <p:nvPr/>
        </p:nvSpPr>
        <p:spPr>
          <a:xfrm>
            <a:off x="6979920" y="2746375"/>
            <a:ext cx="502285" cy="247015"/>
          </a:xfrm>
          <a:prstGeom prst="rightArrow">
            <a:avLst/>
          </a:prstGeom>
          <a:solidFill>
            <a:srgbClr val="FFFFFF"/>
          </a:solidFill>
          <a:ln w="25400" cap="flat">
            <a:solidFill>
              <a:schemeClr val="accent1">
                <a:lumMod val="60000"/>
                <a:lumOff val="40000"/>
              </a:schemeClr>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pic>
        <p:nvPicPr>
          <p:cNvPr id="13" name="图片 12" descr="wKhkDViBha2AMPC2AAA3BSFuMBo149"/>
          <p:cNvPicPr>
            <a:picLocks noChangeAspect="1"/>
          </p:cNvPicPr>
          <p:nvPr/>
        </p:nvPicPr>
        <p:blipFill>
          <a:blip r:embed="rId3"/>
          <a:stretch>
            <a:fillRect/>
          </a:stretch>
        </p:blipFill>
        <p:spPr>
          <a:xfrm>
            <a:off x="7988300" y="2065020"/>
            <a:ext cx="3333115" cy="2005965"/>
          </a:xfrm>
          <a:prstGeom prst="rect">
            <a:avLst/>
          </a:prstGeom>
        </p:spPr>
      </p:pic>
      <p:sp>
        <p:nvSpPr>
          <p:cNvPr id="14" name="右箭头 13"/>
          <p:cNvSpPr/>
          <p:nvPr/>
        </p:nvSpPr>
        <p:spPr>
          <a:xfrm>
            <a:off x="3810635" y="2746375"/>
            <a:ext cx="502285" cy="247015"/>
          </a:xfrm>
          <a:prstGeom prst="rightArrow">
            <a:avLst/>
          </a:prstGeom>
          <a:solidFill>
            <a:srgbClr val="FFFFFF"/>
          </a:solidFill>
          <a:ln w="25400" cap="flat">
            <a:solidFill>
              <a:schemeClr val="accent1">
                <a:lumMod val="60000"/>
                <a:lumOff val="40000"/>
              </a:schemeClr>
            </a:solid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pic>
        <p:nvPicPr>
          <p:cNvPr id="15" name="图片 14" descr="图片1"/>
          <p:cNvPicPr>
            <a:picLocks noChangeAspect="1"/>
          </p:cNvPicPr>
          <p:nvPr/>
        </p:nvPicPr>
        <p:blipFill>
          <a:blip r:embed="rId4"/>
          <a:stretch>
            <a:fillRect/>
          </a:stretch>
        </p:blipFill>
        <p:spPr>
          <a:xfrm>
            <a:off x="1184275" y="2065020"/>
            <a:ext cx="2336165" cy="2072005"/>
          </a:xfrm>
          <a:prstGeom prst="rect">
            <a:avLst/>
          </a:prstGeom>
        </p:spPr>
      </p:pic>
      <p:sp>
        <p:nvSpPr>
          <p:cNvPr id="16" name="文本框 8"/>
          <p:cNvSpPr txBox="1"/>
          <p:nvPr/>
        </p:nvSpPr>
        <p:spPr>
          <a:xfrm>
            <a:off x="4799648" y="4236085"/>
            <a:ext cx="1677035"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200" b="0" i="0" baseline="0">
                <a:ln>
                  <a:noFill/>
                </a:ln>
                <a:solidFill>
                  <a:schemeClr val="bg1">
                    <a:lumMod val="50000"/>
                  </a:schemeClr>
                </a:solidFill>
                <a:effectLst/>
                <a:uFillTx/>
                <a:latin typeface="+mj-lt"/>
                <a:cs typeface="+mj-ea"/>
                <a:sym typeface="Calibri" panose="020F0502020204030204"/>
              </a:rPr>
              <a:t>open access IoT networks</a:t>
            </a:r>
          </a:p>
          <a:p>
            <a:pPr marL="0" marR="0" indent="0" algn="ctr" defTabSz="914400" rtl="0" fontAlgn="auto" latinLnBrk="0" hangingPunct="0">
              <a:lnSpc>
                <a:spcPct val="100000"/>
              </a:lnSpc>
              <a:spcBef>
                <a:spcPts val="0"/>
              </a:spcBef>
              <a:spcAft>
                <a:spcPts val="0"/>
              </a:spcAft>
              <a:buClrTx/>
              <a:buSzTx/>
              <a:buFontTx/>
              <a:buNone/>
            </a:pPr>
            <a:r>
              <a:rPr lang="en-US" altLang="zh-CN" sz="1200">
                <a:solidFill>
                  <a:schemeClr val="bg1">
                    <a:lumMod val="50000"/>
                  </a:schemeClr>
                </a:solidFill>
                <a:cs typeface="+mj-ea"/>
                <a:sym typeface="Calibri" panose="020F0502020204030204"/>
              </a:rPr>
              <a:t>centralized cloud</a:t>
            </a:r>
            <a:endParaRPr kumimoji="0" lang="en-US" altLang="zh-CN" sz="1200" b="0" i="0" baseline="0">
              <a:ln>
                <a:noFill/>
              </a:ln>
              <a:solidFill>
                <a:schemeClr val="bg1">
                  <a:lumMod val="50000"/>
                </a:schemeClr>
              </a:solidFill>
              <a:effectLst/>
              <a:uFillTx/>
              <a:latin typeface="+mj-lt"/>
              <a:cs typeface="+mj-ea"/>
              <a:sym typeface="Calibri" panose="020F0502020204030204"/>
            </a:endParaRPr>
          </a:p>
        </p:txBody>
      </p:sp>
      <p:pic>
        <p:nvPicPr>
          <p:cNvPr id="17" name="图片 16" descr="22222"/>
          <p:cNvPicPr>
            <a:picLocks noChangeAspect="1"/>
          </p:cNvPicPr>
          <p:nvPr/>
        </p:nvPicPr>
        <p:blipFill>
          <a:blip r:embed="rId5"/>
          <a:stretch>
            <a:fillRect/>
          </a:stretch>
        </p:blipFill>
        <p:spPr>
          <a:xfrm>
            <a:off x="4617720" y="2065020"/>
            <a:ext cx="2041525" cy="2423160"/>
          </a:xfrm>
          <a:prstGeom prst="rect">
            <a:avLst/>
          </a:prstGeom>
        </p:spPr>
      </p:pic>
      <p:sp>
        <p:nvSpPr>
          <p:cNvPr id="18" name="矩形 1"/>
          <p:cNvSpPr/>
          <p:nvPr/>
        </p:nvSpPr>
        <p:spPr>
          <a:xfrm>
            <a:off x="1600200" y="5299863"/>
            <a:ext cx="9415479" cy="1015659"/>
          </a:xfrm>
          <a:prstGeom prst="rect">
            <a:avLst/>
          </a:prstGeom>
          <a:noFill/>
          <a:ln w="12700">
            <a:miter lim="400000"/>
          </a:ln>
        </p:spPr>
        <p:txBody>
          <a:bodyPr wrap="square" lIns="45718" tIns="45718" rIns="45718" bIns="45718">
            <a:spAutoFit/>
          </a:bodyPr>
          <a:lstStyle/>
          <a:p>
            <a:pPr algn="ctr">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000" dirty="0">
                <a:latin typeface="Times New Roman" panose="02020603050405020304" pitchFamily="18" charset="0"/>
                <a:cs typeface="Times New Roman" panose="02020603050405020304" pitchFamily="18" charset="0"/>
                <a:sym typeface="微软雅黑" panose="020B0503020204020204" charset="-122"/>
              </a:rPr>
              <a:t>On the basis of HIS’s prediction, most articles will be intellectualized by 2025. In the future world, everything will be interconnected, from a cup to a house, and </a:t>
            </a:r>
            <a:r>
              <a:rPr lang="en-US" altLang="zh-CN" sz="2000" dirty="0" smtClean="0">
                <a:latin typeface="Times New Roman" panose="02020603050405020304" pitchFamily="18" charset="0"/>
                <a:cs typeface="Times New Roman" panose="02020603050405020304" pitchFamily="18" charset="0"/>
                <a:sym typeface="微软雅黑" panose="020B0503020204020204" charset="-122"/>
              </a:rPr>
              <a:t>they will have their own </a:t>
            </a:r>
            <a:r>
              <a:rPr lang="en-US" altLang="zh-CN" sz="2000" dirty="0" err="1" smtClean="0">
                <a:latin typeface="Times New Roman" panose="02020603050405020304" pitchFamily="18" charset="0"/>
                <a:cs typeface="Times New Roman" panose="02020603050405020304" pitchFamily="18" charset="0"/>
                <a:sym typeface="微软雅黑" panose="020B0503020204020204" charset="-122"/>
              </a:rPr>
              <a:t>IoT</a:t>
            </a:r>
            <a:r>
              <a:rPr lang="en-US" altLang="zh-CN" sz="2000" dirty="0" smtClean="0">
                <a:latin typeface="Times New Roman" panose="02020603050405020304" pitchFamily="18" charset="0"/>
                <a:cs typeface="Times New Roman" panose="02020603050405020304" pitchFamily="18" charset="0"/>
                <a:sym typeface="微软雅黑" panose="020B0503020204020204" charset="-122"/>
              </a:rPr>
              <a:t> OS.</a:t>
            </a:r>
            <a:endParaRPr sz="2000" dirty="0">
              <a:latin typeface="Times New Roman" panose="02020603050405020304" pitchFamily="18" charset="0"/>
              <a:cs typeface="Times New Roman" panose="02020603050405020304" pitchFamily="18" charset="0"/>
            </a:endParaRPr>
          </a:p>
        </p:txBody>
      </p:sp>
      <p:sp>
        <p:nvSpPr>
          <p:cNvPr id="19" name="直接连接符 15"/>
          <p:cNvSpPr/>
          <p:nvPr/>
        </p:nvSpPr>
        <p:spPr>
          <a:xfrm>
            <a:off x="1110173" y="1295617"/>
            <a:ext cx="10211242"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1" name="组合 16"/>
          <p:cNvGrpSpPr/>
          <p:nvPr/>
        </p:nvGrpSpPr>
        <p:grpSpPr>
          <a:xfrm>
            <a:off x="997593" y="964337"/>
            <a:ext cx="8803629" cy="522686"/>
            <a:chOff x="-3" y="-1"/>
            <a:chExt cx="8803628" cy="522685"/>
          </a:xfrm>
        </p:grpSpPr>
        <p:sp>
          <p:nvSpPr>
            <p:cNvPr id="799"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800" name="TextBox 13"/>
            <p:cNvSpPr/>
            <p:nvPr/>
          </p:nvSpPr>
          <p:spPr>
            <a:xfrm>
              <a:off x="-3" y="-1"/>
              <a:ext cx="5167202"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Smart Lighting Solutions</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5122" name="Picture 2" descr="222-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13" y="2064535"/>
            <a:ext cx="9615948" cy="341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advClick="0" advTm="0">
        <p:pull/>
      </p:transition>
    </mc:Choice>
    <mc:Fallback xmlns="">
      <p:transition spd="slow" advClick="0" advTm="0">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5" name="组合 16"/>
          <p:cNvGrpSpPr/>
          <p:nvPr/>
        </p:nvGrpSpPr>
        <p:grpSpPr>
          <a:xfrm>
            <a:off x="997591" y="964337"/>
            <a:ext cx="8803632" cy="522686"/>
            <a:chOff x="-2" y="-1"/>
            <a:chExt cx="8803630" cy="522685"/>
          </a:xfrm>
        </p:grpSpPr>
        <p:sp>
          <p:nvSpPr>
            <p:cNvPr id="803" name="直接连接符 17"/>
            <p:cNvSpPr/>
            <p:nvPr/>
          </p:nvSpPr>
          <p:spPr>
            <a:xfrm>
              <a:off x="0" y="522683"/>
              <a:ext cx="880362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804" name="TextBox 13"/>
            <p:cNvSpPr/>
            <p:nvPr/>
          </p:nvSpPr>
          <p:spPr>
            <a:xfrm>
              <a:off x="-2" y="-1"/>
              <a:ext cx="7251885"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err="1" smtClean="0">
                  <a:latin typeface="Times New Roman" panose="02020603050405020304" pitchFamily="18" charset="0"/>
                  <a:ea typeface="微软雅黑" panose="020B0503020204020204" charset="-122"/>
                  <a:cs typeface="Times New Roman" panose="02020603050405020304" pitchFamily="18" charset="0"/>
                </a:rPr>
                <a:t>Blockchain</a:t>
              </a:r>
              <a:r>
                <a:rPr lang="en-US" b="1" dirty="0" smtClean="0">
                  <a:latin typeface="Times New Roman" panose="02020603050405020304" pitchFamily="18" charset="0"/>
                  <a:ea typeface="微软雅黑" panose="020B0503020204020204" charset="-122"/>
                  <a:cs typeface="Times New Roman" panose="02020603050405020304" pitchFamily="18" charset="0"/>
                </a:rPr>
                <a:t> </a:t>
              </a:r>
              <a:r>
                <a:rPr lang="en-US" b="1" dirty="0" err="1" smtClean="0">
                  <a:latin typeface="Times New Roman" panose="02020603050405020304" pitchFamily="18" charset="0"/>
                  <a:ea typeface="微软雅黑" panose="020B0503020204020204" charset="-122"/>
                  <a:cs typeface="Times New Roman" panose="02020603050405020304" pitchFamily="18" charset="0"/>
                </a:rPr>
                <a:t>IoT</a:t>
              </a:r>
              <a:r>
                <a:rPr lang="en-US" b="1" dirty="0" smtClean="0">
                  <a:latin typeface="Times New Roman" panose="02020603050405020304" pitchFamily="18" charset="0"/>
                  <a:ea typeface="微软雅黑" panose="020B0503020204020204" charset="-122"/>
                  <a:cs typeface="Times New Roman" panose="02020603050405020304" pitchFamily="18" charset="0"/>
                </a:rPr>
                <a:t> Lighting App</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808" name="图片 2" descr="图片 2"/>
          <p:cNvPicPr>
            <a:picLocks noChangeAspect="1"/>
          </p:cNvPicPr>
          <p:nvPr/>
        </p:nvPicPr>
        <p:blipFill>
          <a:blip r:embed="rId3"/>
          <a:stretch>
            <a:fillRect/>
          </a:stretch>
        </p:blipFill>
        <p:spPr>
          <a:xfrm>
            <a:off x="798174" y="1665288"/>
            <a:ext cx="10058401" cy="4557713"/>
          </a:xfrm>
          <a:prstGeom prst="rect">
            <a:avLst/>
          </a:prstGeom>
          <a:ln w="12700">
            <a:miter lim="400000"/>
            <a:headEnd/>
            <a:tailEnd/>
          </a:ln>
        </p:spPr>
      </p:pic>
      <p:pic>
        <p:nvPicPr>
          <p:cNvPr id="1027" name="Picture 3" descr="D:\程飞舟\新建文件夹\钱包\登陆注册.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00" y="2231923"/>
            <a:ext cx="1924246" cy="3420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程飞舟\新建文件夹\钱包\2wanwulia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2326" y="2231923"/>
            <a:ext cx="1946788" cy="34609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 xmlns:a16="http://schemas.microsoft.com/office/drawing/2014/main" id="{B295289D-243C-4AEC-A125-E02FE700FF98}"/>
              </a:ext>
            </a:extLst>
          </p:cNvPr>
          <p:cNvSpPr txBox="1"/>
          <p:nvPr/>
        </p:nvSpPr>
        <p:spPr>
          <a:xfrm>
            <a:off x="1905000" y="6425172"/>
            <a:ext cx="233680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rPr>
              <a:t>Digital Assets</a:t>
            </a:r>
            <a:r>
              <a:rPr kumimoji="0" lang="en-US" altLang="zh-CN" sz="1800" b="0" i="0" u="none" strike="noStrike" cap="none" spc="0" normalizeH="0" dirty="0" smtClean="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rPr>
              <a:t> Wallet</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endParaRPr>
          </a:p>
        </p:txBody>
      </p:sp>
      <p:sp>
        <p:nvSpPr>
          <p:cNvPr id="9" name="文本框 8">
            <a:extLst>
              <a:ext uri="{FF2B5EF4-FFF2-40B4-BE49-F238E27FC236}">
                <a16:creationId xmlns="" xmlns:a16="http://schemas.microsoft.com/office/drawing/2014/main" id="{0346ECF7-EAE4-4003-B267-68B9AE69A705}"/>
              </a:ext>
            </a:extLst>
          </p:cNvPr>
          <p:cNvSpPr txBox="1"/>
          <p:nvPr/>
        </p:nvSpPr>
        <p:spPr>
          <a:xfrm>
            <a:off x="7683500" y="6425172"/>
            <a:ext cx="2336800"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rPr>
              <a:t>Smart Lighting Control</a:t>
            </a:r>
            <a:endParaRPr kumimoji="0" lang="zh-CN" alt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2015081811300282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718" y="2090126"/>
            <a:ext cx="4989710" cy="3567817"/>
          </a:xfrm>
          <a:prstGeom prst="rect">
            <a:avLst/>
          </a:prstGeom>
          <a:noFill/>
          <a:extLst>
            <a:ext uri="{909E8E84-426E-40DD-AFC4-6F175D3DCCD1}">
              <a14:hiddenFill xmlns:a14="http://schemas.microsoft.com/office/drawing/2010/main">
                <a:solidFill>
                  <a:srgbClr val="FFFFFF"/>
                </a:solidFill>
              </a14:hiddenFill>
            </a:ext>
          </a:extLst>
        </p:spPr>
      </p:pic>
      <p:grpSp>
        <p:nvGrpSpPr>
          <p:cNvPr id="479" name="组合 16"/>
          <p:cNvGrpSpPr/>
          <p:nvPr/>
        </p:nvGrpSpPr>
        <p:grpSpPr>
          <a:xfrm>
            <a:off x="997594" y="1158894"/>
            <a:ext cx="8803631" cy="1512375"/>
            <a:chOff x="0" y="-1"/>
            <a:chExt cx="8803629" cy="1512374"/>
          </a:xfrm>
        </p:grpSpPr>
        <p:sp>
          <p:nvSpPr>
            <p:cNvPr id="476" name="直接连接符 17"/>
            <p:cNvSpPr/>
            <p:nvPr/>
          </p:nvSpPr>
          <p:spPr>
            <a:xfrm>
              <a:off x="1" y="522681"/>
              <a:ext cx="880362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477" name="矩形 18"/>
            <p:cNvSpPr/>
            <p:nvPr/>
          </p:nvSpPr>
          <p:spPr>
            <a:xfrm>
              <a:off x="0" y="1266152"/>
              <a:ext cx="8803627" cy="246221"/>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sz="1600" dirty="0"/>
            </a:p>
          </p:txBody>
        </p:sp>
        <p:sp>
          <p:nvSpPr>
            <p:cNvPr id="478" name="TextBox 13"/>
            <p:cNvSpPr/>
            <p:nvPr/>
          </p:nvSpPr>
          <p:spPr>
            <a:xfrm>
              <a:off x="0" y="-1"/>
              <a:ext cx="3989456" cy="359073"/>
            </a:xfrm>
            <a:prstGeom prst="rect">
              <a:avLst/>
            </a:prstGeom>
            <a:noFill/>
            <a:ln w="12700" cap="flat">
              <a:noFill/>
              <a:miter lim="400000"/>
            </a:ln>
            <a:effectLst/>
          </p:spPr>
          <p:txBody>
            <a:bodyPr wrap="square" lIns="0" tIns="0" rIns="0" bIns="0" numCol="1" anchor="t">
              <a:spAutoFit/>
            </a:bodyPr>
            <a:lstStyle/>
            <a:p>
              <a:pPr marR="457200" defTabSz="266700">
                <a:lnSpc>
                  <a:spcPts val="2800"/>
                </a:lnSpc>
                <a:defRPr sz="2400">
                  <a:latin typeface="冬青黑体简体中文 W6"/>
                  <a:ea typeface="冬青黑体简体中文 W6"/>
                  <a:cs typeface="冬青黑体简体中文 W6"/>
                  <a:sym typeface="冬青黑体简体中文 W6"/>
                </a:defRPr>
              </a:pPr>
              <a:r>
                <a:rPr lang="en-US" sz="3200" b="1" dirty="0" smtClean="0">
                  <a:latin typeface="Times New Roman" panose="02020603050405020304" pitchFamily="18" charset="0"/>
                  <a:ea typeface="微软雅黑" panose="020B0503020204020204" charset="-122"/>
                  <a:cs typeface="Times New Roman" panose="02020603050405020304" pitchFamily="18" charset="0"/>
                  <a:sym typeface="冬青黑体简体中文 W6"/>
                </a:rPr>
                <a:t>Why Us?</a:t>
              </a:r>
              <a:endParaRPr sz="3200" b="1" dirty="0">
                <a:latin typeface="Times New Roman" panose="02020603050405020304" pitchFamily="18" charset="0"/>
                <a:ea typeface="微软雅黑" panose="020B0503020204020204" charset="-122"/>
                <a:cs typeface="Times New Roman" panose="02020603050405020304" pitchFamily="18" charset="0"/>
                <a:sym typeface="冬青黑体简体中文 W6"/>
              </a:endParaRPr>
            </a:p>
          </p:txBody>
        </p:sp>
      </p:grpSp>
      <p:pic>
        <p:nvPicPr>
          <p:cNvPr id="7" name="Picture 6" descr="D:\项目\欧普\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7595" y="4561241"/>
            <a:ext cx="1438275" cy="8270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项目\雷士\timg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4858" y="4557842"/>
            <a:ext cx="1141810" cy="8304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09711" y="2162873"/>
            <a:ext cx="6096000" cy="707886"/>
          </a:xfrm>
          <a:prstGeom prst="rect">
            <a:avLst/>
          </a:prstGeom>
        </p:spPr>
        <p:txBody>
          <a:bodyPr>
            <a:spAutoFit/>
          </a:bodyPr>
          <a:lstStyle/>
          <a:p>
            <a:r>
              <a:rPr lang="en-US" altLang="zh-CN" sz="2000" dirty="0">
                <a:latin typeface="Times New Roman" panose="02020603050405020304" pitchFamily="18" charset="0"/>
                <a:cs typeface="Times New Roman" panose="02020603050405020304" pitchFamily="18" charset="0"/>
              </a:rPr>
              <a:t>The biggest basic architecture of </a:t>
            </a:r>
            <a:r>
              <a:rPr lang="en-US" altLang="zh-CN" sz="2000" dirty="0" err="1">
                <a:latin typeface="Times New Roman" panose="02020603050405020304" pitchFamily="18" charset="0"/>
                <a:cs typeface="Times New Roman" panose="02020603050405020304" pitchFamily="18" charset="0"/>
              </a:rPr>
              <a:t>IoT</a:t>
            </a:r>
            <a:r>
              <a:rPr lang="en-US" altLang="zh-CN" sz="2000" dirty="0">
                <a:latin typeface="Times New Roman" panose="02020603050405020304" pitchFamily="18" charset="0"/>
                <a:cs typeface="Times New Roman" panose="02020603050405020304" pitchFamily="18" charset="0"/>
              </a:rPr>
              <a:t> is intelligent lighting devices and their nodes are distributed all over the world.</a:t>
            </a:r>
            <a:endParaRPr lang="zh-CN" altLang="en-US" sz="2000" dirty="0">
              <a:latin typeface="Times New Roman" panose="02020603050405020304" pitchFamily="18" charset="0"/>
              <a:cs typeface="Times New Roman" panose="02020603050405020304" pitchFamily="18" charset="0"/>
            </a:endParaRPr>
          </a:p>
        </p:txBody>
      </p:sp>
      <p:sp>
        <p:nvSpPr>
          <p:cNvPr id="3" name="矩形 2"/>
          <p:cNvSpPr/>
          <p:nvPr/>
        </p:nvSpPr>
        <p:spPr>
          <a:xfrm>
            <a:off x="905403" y="2835451"/>
            <a:ext cx="6096000" cy="1015663"/>
          </a:xfrm>
          <a:prstGeom prst="rect">
            <a:avLst/>
          </a:prstGeom>
        </p:spPr>
        <p:txBody>
          <a:bodyPr>
            <a:spAutoFit/>
          </a:bodyPr>
          <a:lstStyle/>
          <a:p>
            <a:r>
              <a:rPr lang="en-US" altLang="zh-CN" sz="2000" dirty="0">
                <a:latin typeface="Times New Roman" panose="02020603050405020304" pitchFamily="18" charset="0"/>
                <a:cs typeface="Times New Roman" panose="02020603050405020304" pitchFamily="18" charset="0"/>
              </a:rPr>
              <a:t>Shanghai </a:t>
            </a:r>
            <a:r>
              <a:rPr lang="en-US" altLang="zh-CN" sz="2000" dirty="0" err="1">
                <a:latin typeface="Times New Roman" panose="02020603050405020304" pitchFamily="18" charset="0"/>
                <a:cs typeface="Times New Roman" panose="02020603050405020304" pitchFamily="18" charset="0"/>
              </a:rPr>
              <a:t>Zhuonian</a:t>
            </a:r>
            <a:r>
              <a:rPr lang="en-US" altLang="zh-CN" sz="2000" dirty="0">
                <a:latin typeface="Times New Roman" panose="02020603050405020304" pitchFamily="18" charset="0"/>
                <a:cs typeface="Times New Roman" panose="02020603050405020304" pitchFamily="18" charset="0"/>
              </a:rPr>
              <a:t> Software Research and Development Co., Ltd. is the </a:t>
            </a:r>
            <a:r>
              <a:rPr lang="en-US" altLang="zh-CN" sz="2000" dirty="0" smtClean="0">
                <a:latin typeface="Times New Roman" panose="02020603050405020304" pitchFamily="18" charset="0"/>
                <a:cs typeface="Times New Roman" panose="02020603050405020304" pitchFamily="18" charset="0"/>
              </a:rPr>
              <a:t>core </a:t>
            </a:r>
            <a:r>
              <a:rPr lang="en-US" altLang="zh-CN" sz="2000" dirty="0">
                <a:latin typeface="Times New Roman" panose="02020603050405020304" pitchFamily="18" charset="0"/>
                <a:cs typeface="Times New Roman" panose="02020603050405020304" pitchFamily="18" charset="0"/>
              </a:rPr>
              <a:t>provider of </a:t>
            </a:r>
            <a:r>
              <a:rPr lang="en-US" altLang="zh-CN" sz="2000" dirty="0" err="1">
                <a:latin typeface="Times New Roman" panose="02020603050405020304" pitchFamily="18" charset="0"/>
                <a:cs typeface="Times New Roman" panose="02020603050405020304" pitchFamily="18" charset="0"/>
              </a:rPr>
              <a:t>IoT</a:t>
            </a:r>
            <a:r>
              <a:rPr lang="en-US" altLang="zh-CN" sz="2000" dirty="0">
                <a:latin typeface="Times New Roman" panose="02020603050405020304" pitchFamily="18" charset="0"/>
                <a:cs typeface="Times New Roman" panose="02020603050405020304" pitchFamily="18" charset="0"/>
              </a:rPr>
              <a:t> technology for global top smart light companies</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6"/>
          <p:cNvGrpSpPr/>
          <p:nvPr/>
        </p:nvGrpSpPr>
        <p:grpSpPr>
          <a:xfrm>
            <a:off x="997592" y="713810"/>
            <a:ext cx="9984732" cy="522686"/>
            <a:chOff x="-3" y="-1"/>
            <a:chExt cx="8803628" cy="522685"/>
          </a:xfrm>
        </p:grpSpPr>
        <p:sp>
          <p:nvSpPr>
            <p:cNvPr id="6" name="直接连接符 17"/>
            <p:cNvSpPr/>
            <p:nvPr/>
          </p:nvSpPr>
          <p:spPr>
            <a:xfrm>
              <a:off x="-2" y="522683"/>
              <a:ext cx="880362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7" name="TextBox 13"/>
            <p:cNvSpPr/>
            <p:nvPr/>
          </p:nvSpPr>
          <p:spPr>
            <a:xfrm>
              <a:off x="-3" y="-1"/>
              <a:ext cx="8392113"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More Cooperative Brands in Various Fields</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3074" name="Picture 2" descr="D:\公司资料\客户LOGO\CgYXBlUfH0iAQVwfAAA3DUOnr-A7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72" y="1592963"/>
            <a:ext cx="1478908" cy="63773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公司资料\客户LOGO\l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883" y="1730854"/>
            <a:ext cx="12763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公司资料\客户LOGO\4121165_logo_0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43" y="1668942"/>
            <a:ext cx="1457325" cy="4857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公司资料\客户LOGO\20121206SP135478665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1767" y="1571197"/>
            <a:ext cx="2315095" cy="6812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项目\欧普\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45889" y="2675330"/>
            <a:ext cx="1438275" cy="82700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项目\雷士\timg (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3153" y="2673631"/>
            <a:ext cx="1141810" cy="830407"/>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公司资料\客户LOGO\29381f30e924b8998438a5c168061d950b7bf6c7.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1204" b="29309"/>
          <a:stretch>
            <a:fillRect/>
          </a:stretch>
        </p:blipFill>
        <p:spPr bwMode="auto">
          <a:xfrm>
            <a:off x="8686533" y="2458957"/>
            <a:ext cx="2545563" cy="125975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公司资料\客户LOGO\HF-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5268" y="4052427"/>
            <a:ext cx="1279516" cy="89310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公司资料\客户LOGO\碧虎科技.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3964" y="4213228"/>
            <a:ext cx="1790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公司资料\客户LOGO\微智.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9830" y="4411967"/>
            <a:ext cx="1974055" cy="18908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公司资料\客户LOGO\147425282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2843" y="5420635"/>
            <a:ext cx="1944367" cy="316418"/>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D:\公司资料\客户LOGO\logo (2).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7921" y="5362293"/>
            <a:ext cx="1992274" cy="4331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公司资料\客户LOGO\上海欣丰LOGO.png"/>
          <p:cNvPicPr>
            <a:picLocks noChangeAspect="1" noChangeArrowheads="1"/>
          </p:cNvPicPr>
          <p:nvPr/>
        </p:nvPicPr>
        <p:blipFill rotWithShape="1">
          <a:blip r:embed="rId15">
            <a:extLst>
              <a:ext uri="{28A0092B-C50C-407E-A947-70E740481C1C}">
                <a14:useLocalDpi xmlns:a14="http://schemas.microsoft.com/office/drawing/2010/main" val="0"/>
              </a:ext>
            </a:extLst>
          </a:blip>
          <a:srcRect l="25471" t="21804" r="22368" b="63097"/>
          <a:stretch>
            <a:fillRect/>
          </a:stretch>
        </p:blipFill>
        <p:spPr bwMode="auto">
          <a:xfrm>
            <a:off x="8887492" y="5038929"/>
            <a:ext cx="2448578" cy="1002966"/>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D:\项目\豪迈照明\豪迈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21951" y="5296218"/>
            <a:ext cx="1729308" cy="56525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19830" y="2664972"/>
            <a:ext cx="17335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1" name="Picture 19" descr="D:\公司资料\客户LOGO\u=3157399416,3339475114&amp;fm=21&amp;gp=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27921" y="4333981"/>
            <a:ext cx="2039633" cy="542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ITC Identified Cooperative Companies  </a:t>
              </a:r>
              <a:endParaRPr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420" y="202143"/>
            <a:ext cx="3852862"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https://timgsa.baidu.com/timg?image&amp;quality=80&amp;size=b9999_10000&amp;sec=1498047519651&amp;di=d10938ffd02e1082276f15080e7126f5&amp;imgtype=0&amp;src=http%3A%2F%2Fimgbdb3.bendibao.com%2Fweixinbdb%2F201612%2F1%2F2016121197384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998" y="1385140"/>
            <a:ext cx="4260850" cy="268323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437728" y="4545876"/>
            <a:ext cx="9205540"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annual shipment of </a:t>
            </a:r>
            <a:r>
              <a:rPr lang="en-US" altLang="zh-CN" dirty="0" err="1">
                <a:latin typeface="Times New Roman" panose="02020603050405020304" pitchFamily="18" charset="0"/>
                <a:cs typeface="Times New Roman" panose="02020603050405020304" pitchFamily="18" charset="0"/>
              </a:rPr>
              <a:t>Lenze</a:t>
            </a:r>
            <a:r>
              <a:rPr lang="en-US" altLang="zh-CN" dirty="0">
                <a:latin typeface="Times New Roman" panose="02020603050405020304" pitchFamily="18" charset="0"/>
                <a:cs typeface="Times New Roman" panose="02020603050405020304" pitchFamily="18" charset="0"/>
              </a:rPr>
              <a:t> Technology is about 150 million chips. </a:t>
            </a:r>
            <a:r>
              <a:rPr lang="en-US" altLang="zh-CN" dirty="0" smtClean="0">
                <a:latin typeface="Times New Roman" panose="02020603050405020304" pitchFamily="18" charset="0"/>
                <a:cs typeface="Times New Roman" panose="02020603050405020304" pitchFamily="18" charset="0"/>
              </a:rPr>
              <a:t>It </a:t>
            </a:r>
            <a:r>
              <a:rPr lang="en-US" altLang="zh-CN" dirty="0">
                <a:latin typeface="Times New Roman" panose="02020603050405020304" pitchFamily="18" charset="0"/>
                <a:cs typeface="Times New Roman" panose="02020603050405020304" pitchFamily="18" charset="0"/>
              </a:rPr>
              <a:t>is the core provider of smart lock’s chip for </a:t>
            </a:r>
            <a:r>
              <a:rPr lang="en-US" altLang="zh-CN" dirty="0" err="1">
                <a:latin typeface="Times New Roman" panose="02020603050405020304" pitchFamily="18" charset="0"/>
                <a:cs typeface="Times New Roman" panose="02020603050405020304" pitchFamily="18" charset="0"/>
              </a:rPr>
              <a:t>Xiaoming</a:t>
            </a:r>
            <a:r>
              <a:rPr lang="en-US" altLang="zh-CN" dirty="0">
                <a:latin typeface="Times New Roman" panose="02020603050405020304" pitchFamily="18" charset="0"/>
                <a:cs typeface="Times New Roman" panose="02020603050405020304" pitchFamily="18" charset="0"/>
              </a:rPr>
              <a:t> sharing </a:t>
            </a:r>
            <a:r>
              <a:rPr lang="en-US" altLang="zh-CN" dirty="0" smtClean="0">
                <a:latin typeface="Times New Roman" panose="02020603050405020304" pitchFamily="18" charset="0"/>
                <a:cs typeface="Times New Roman" panose="02020603050405020304" pitchFamily="18" charset="0"/>
              </a:rPr>
              <a:t>bikes and of Hangzhou Paradise Umbrella’s sharing umbrellas. It also provides </a:t>
            </a:r>
            <a:r>
              <a:rPr lang="en-US" altLang="zh-CN" dirty="0" err="1" smtClean="0">
                <a:latin typeface="Times New Roman" panose="02020603050405020304" pitchFamily="18" charset="0"/>
                <a:cs typeface="Times New Roman" panose="02020603050405020304" pitchFamily="18" charset="0"/>
              </a:rPr>
              <a:t>IoT</a:t>
            </a:r>
            <a:r>
              <a:rPr lang="en-US" altLang="zh-CN" dirty="0" smtClean="0">
                <a:latin typeface="Times New Roman" panose="02020603050405020304" pitchFamily="18" charset="0"/>
                <a:cs typeface="Times New Roman" panose="02020603050405020304" pitchFamily="18" charset="0"/>
              </a:rPr>
              <a:t> chips for many other sharing equipment, such as sharing charge pal.</a:t>
            </a:r>
            <a:endParaRPr lang="en-US" altLang="zh-CN"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b="1"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Cooperation</a:t>
            </a:r>
            <a:r>
              <a:rPr lang="zh-CN" altLang="en-US"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We have reached cooperation intent with </a:t>
            </a:r>
            <a:r>
              <a:rPr lang="en-US" altLang="zh-CN" dirty="0" err="1">
                <a:latin typeface="Times New Roman" panose="02020603050405020304" pitchFamily="18" charset="0"/>
                <a:cs typeface="Times New Roman" panose="02020603050405020304" pitchFamily="18" charset="0"/>
              </a:rPr>
              <a:t>Lenze</a:t>
            </a:r>
            <a:r>
              <a:rPr lang="en-US" altLang="zh-CN" dirty="0">
                <a:latin typeface="Times New Roman" panose="02020603050405020304" pitchFamily="18" charset="0"/>
                <a:cs typeface="Times New Roman" panose="02020603050405020304" pitchFamily="18" charset="0"/>
              </a:rPr>
              <a:t> and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chips will be gradually added to ITC project in the future. The ITC operating system will ensure the safety of its underlying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devices and help realizing </a:t>
            </a:r>
            <a:r>
              <a:rPr lang="en-US" altLang="zh-CN" dirty="0" smtClean="0">
                <a:latin typeface="Times New Roman" panose="02020603050405020304" pitchFamily="18" charset="0"/>
                <a:cs typeface="Times New Roman" panose="02020603050405020304" pitchFamily="18" charset="0"/>
              </a:rPr>
              <a:t>safe sharing </a:t>
            </a:r>
            <a:r>
              <a:rPr lang="en-US" altLang="zh-CN" dirty="0">
                <a:latin typeface="Times New Roman" panose="02020603050405020304" pitchFamily="18" charset="0"/>
                <a:cs typeface="Times New Roman" panose="02020603050405020304" pitchFamily="18" charset="0"/>
              </a:rPr>
              <a:t>of everything</a:t>
            </a:r>
            <a:r>
              <a:rPr lang="en-US" altLang="zh-CN" dirty="0" smtClean="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6393" y="1385140"/>
            <a:ext cx="3931588" cy="2683237"/>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a:t>
              </a:r>
              <a:r>
                <a:rPr lang="en-US" altLang="zh-CN" b="1" dirty="0" smtClean="0">
                  <a:latin typeface="Times New Roman" panose="02020603050405020304" pitchFamily="18" charset="0"/>
                  <a:ea typeface="微软雅黑" panose="020B0503020204020204" charset="-122"/>
                  <a:cs typeface="Times New Roman" panose="02020603050405020304" pitchFamily="18" charset="0"/>
                </a:rPr>
                <a:t>Unit</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10" name="矩形 9"/>
          <p:cNvSpPr/>
          <p:nvPr/>
        </p:nvSpPr>
        <p:spPr>
          <a:xfrm>
            <a:off x="757165" y="4902512"/>
            <a:ext cx="11070400" cy="1754326"/>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Zhejiang </a:t>
            </a:r>
            <a:r>
              <a:rPr lang="en-US" altLang="zh-CN" dirty="0" err="1">
                <a:latin typeface="Times New Roman" panose="02020603050405020304" pitchFamily="18" charset="0"/>
                <a:cs typeface="Times New Roman" panose="02020603050405020304" pitchFamily="18" charset="0"/>
              </a:rPr>
              <a:t>Dahua</a:t>
            </a:r>
            <a:r>
              <a:rPr lang="en-US" altLang="zh-CN" dirty="0">
                <a:latin typeface="Times New Roman" panose="02020603050405020304" pitchFamily="18" charset="0"/>
                <a:cs typeface="Times New Roman" panose="02020603050405020304" pitchFamily="18" charset="0"/>
              </a:rPr>
              <a:t> Technology Co., Ltd.(Stock Code: 002236) is a leading solution provider in the global video surveillance industry with around 10,000 domestic partners and more than 300 overseas partners . Based on technical innovations, </a:t>
            </a:r>
            <a:r>
              <a:rPr lang="en-US" altLang="zh-CN" dirty="0" err="1">
                <a:latin typeface="Times New Roman" panose="02020603050405020304" pitchFamily="18" charset="0"/>
                <a:cs typeface="Times New Roman" panose="02020603050405020304" pitchFamily="18" charset="0"/>
              </a:rPr>
              <a:t>Dahua</a:t>
            </a:r>
            <a:r>
              <a:rPr lang="en-US" altLang="zh-CN" dirty="0">
                <a:latin typeface="Times New Roman" panose="02020603050405020304" pitchFamily="18" charset="0"/>
                <a:cs typeface="Times New Roman" panose="02020603050405020304" pitchFamily="18" charset="0"/>
              </a:rPr>
              <a:t> provides end-to-end video surveillance solutions, products, and services, creating values for urban operation, enterprise management and customer daily lives.  </a:t>
            </a:r>
            <a:endParaRPr lang="zh-CN"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Cooperation: </a:t>
            </a:r>
            <a:r>
              <a:rPr lang="en-US" altLang="zh-CN" dirty="0">
                <a:latin typeface="Times New Roman" panose="02020603050405020304" pitchFamily="18" charset="0"/>
                <a:cs typeface="Times New Roman" panose="02020603050405020304" pitchFamily="18" charset="0"/>
              </a:rPr>
              <a:t>Apply ITC technology to protect the information security of its video surveillance system and the privacy security of its users.</a:t>
            </a:r>
            <a:endParaRPr lang="zh-CN" altLang="zh-CN"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9867900" y="180975"/>
            <a:ext cx="1476375" cy="723900"/>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14" y="1278193"/>
            <a:ext cx="6600369" cy="32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1305" y="2182762"/>
            <a:ext cx="4172977" cy="2168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a:t>
              </a:r>
              <a:r>
                <a:rPr lang="en-US" altLang="zh-CN" b="1" dirty="0" smtClean="0">
                  <a:latin typeface="Times New Roman" panose="02020603050405020304" pitchFamily="18" charset="0"/>
                  <a:ea typeface="微软雅黑" panose="020B0503020204020204" charset="-122"/>
                  <a:cs typeface="Times New Roman" panose="02020603050405020304" pitchFamily="18" charset="0"/>
                </a:rPr>
                <a:t>Unit </a:t>
              </a:r>
              <a:endParaRPr lang="en-US" altLang="zh-CN"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2" name="图片 1"/>
          <p:cNvPicPr>
            <a:picLocks noChangeAspect="1"/>
          </p:cNvPicPr>
          <p:nvPr/>
        </p:nvPicPr>
        <p:blipFill>
          <a:blip r:embed="rId2"/>
          <a:srcRect l="45353" r="4312"/>
          <a:stretch>
            <a:fillRect/>
          </a:stretch>
        </p:blipFill>
        <p:spPr>
          <a:xfrm>
            <a:off x="1682115" y="1281430"/>
            <a:ext cx="2957830" cy="3696335"/>
          </a:xfrm>
          <a:prstGeom prst="rect">
            <a:avLst/>
          </a:prstGeom>
        </p:spPr>
      </p:pic>
      <p:pic>
        <p:nvPicPr>
          <p:cNvPr id="3" name="图片 2"/>
          <p:cNvPicPr>
            <a:picLocks noChangeAspect="1"/>
          </p:cNvPicPr>
          <p:nvPr/>
        </p:nvPicPr>
        <p:blipFill>
          <a:blip r:embed="rId3"/>
          <a:stretch>
            <a:fillRect/>
          </a:stretch>
        </p:blipFill>
        <p:spPr>
          <a:xfrm>
            <a:off x="10329545" y="105358"/>
            <a:ext cx="1014737" cy="875614"/>
          </a:xfrm>
          <a:prstGeom prst="rect">
            <a:avLst/>
          </a:prstGeom>
        </p:spPr>
      </p:pic>
      <p:sp>
        <p:nvSpPr>
          <p:cNvPr id="10" name="矩形 9"/>
          <p:cNvSpPr/>
          <p:nvPr/>
        </p:nvSpPr>
        <p:spPr>
          <a:xfrm>
            <a:off x="0" y="5059680"/>
            <a:ext cx="11867322" cy="2000548"/>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People’s Daily Digital Communication (Shanghai) Co., </a:t>
            </a:r>
            <a:r>
              <a:rPr lang="en-US" altLang="zh-CN" dirty="0" smtClean="0">
                <a:latin typeface="Times New Roman" panose="02020603050405020304" pitchFamily="18" charset="0"/>
                <a:cs typeface="Times New Roman" panose="02020603050405020304" pitchFamily="18" charset="0"/>
              </a:rPr>
              <a:t>Ltd.</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is </a:t>
            </a:r>
            <a:r>
              <a:rPr lang="en-US" altLang="zh-CN" dirty="0">
                <a:latin typeface="Times New Roman" panose="02020603050405020304" pitchFamily="18" charset="0"/>
                <a:cs typeface="Times New Roman" panose="02020603050405020304" pitchFamily="18" charset="0"/>
              </a:rPr>
              <a:t>subordinate to People’s Daily and is the only main organization in charge of setting and operating People’s Daily Electronic Reading Column in Shanghai. Up to June, 20017, more than 6,000 People’s Daily electronic reading columns have been set up in Shanghai, becoming the first authorized screen media which is based on Party and government organs (the only one) as well as colleges and universities (the first one) in Shanghai.</a:t>
            </a:r>
            <a:endParaRPr lang="zh-CN" altLang="zh-CN" dirty="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Cooperation: </a:t>
            </a:r>
            <a:r>
              <a:rPr lang="en-US" altLang="zh-CN" dirty="0" smtClean="0">
                <a:latin typeface="Times New Roman" panose="02020603050405020304" pitchFamily="18" charset="0"/>
                <a:cs typeface="Times New Roman" panose="02020603050405020304" pitchFamily="18" charset="0"/>
              </a:rPr>
              <a:t>ITC </a:t>
            </a:r>
            <a:r>
              <a:rPr lang="en-US" altLang="zh-CN" dirty="0">
                <a:latin typeface="Times New Roman" panose="02020603050405020304" pitchFamily="18" charset="0"/>
                <a:cs typeface="Times New Roman" panose="02020603050405020304" pitchFamily="18" charset="0"/>
              </a:rPr>
              <a:t>operating system will ensure the information security of its electronic screens and protect the cloud from being invaded by Hackers releasing harmful information. </a:t>
            </a:r>
            <a:endParaRPr lang="zh-CN" altLang="zh-CN" dirty="0">
              <a:latin typeface="Times New Roman" panose="02020603050405020304" pitchFamily="18" charset="0"/>
              <a:cs typeface="Times New Roman" panose="02020603050405020304" pitchFamily="18" charset="0"/>
            </a:endParaRPr>
          </a:p>
          <a:p>
            <a:endParaRPr lang="zh-CN" altLang="en-US" sz="1600" dirty="0">
              <a:latin typeface="微软雅黑" panose="020B0503020204020204" charset="-122"/>
              <a:ea typeface="微软雅黑" panose="020B0503020204020204" charset="-122"/>
            </a:endParaRPr>
          </a:p>
        </p:txBody>
      </p:sp>
      <p:pic>
        <p:nvPicPr>
          <p:cNvPr id="11265" name="Picture 2" descr="1-14-改-07"/>
          <p:cNvPicPr>
            <a:picLocks noChangeAspect="1"/>
          </p:cNvPicPr>
          <p:nvPr/>
        </p:nvPicPr>
        <p:blipFill>
          <a:blip r:embed="rId4"/>
          <a:srcRect l="53224" t="10213" r="2798" b="66317"/>
          <a:stretch>
            <a:fillRect/>
          </a:stretch>
        </p:blipFill>
        <p:spPr>
          <a:xfrm>
            <a:off x="5100320" y="1332865"/>
            <a:ext cx="4445635" cy="1470025"/>
          </a:xfrm>
          <a:prstGeom prst="rect">
            <a:avLst/>
          </a:prstGeom>
          <a:noFill/>
          <a:ln w="9525">
            <a:noFill/>
          </a:ln>
        </p:spPr>
      </p:pic>
      <p:pic>
        <p:nvPicPr>
          <p:cNvPr id="12289" name="图片 3" descr="1-14-改-08.jpg"/>
          <p:cNvPicPr>
            <a:picLocks noChangeAspect="1"/>
          </p:cNvPicPr>
          <p:nvPr/>
        </p:nvPicPr>
        <p:blipFill>
          <a:blip r:embed="rId5"/>
          <a:srcRect l="54089" t="66317" r="7847" b="2337"/>
          <a:stretch>
            <a:fillRect/>
          </a:stretch>
        </p:blipFill>
        <p:spPr>
          <a:xfrm>
            <a:off x="5100320" y="2802890"/>
            <a:ext cx="4386580" cy="2256790"/>
          </a:xfrm>
          <a:prstGeom prst="rect">
            <a:avLst/>
          </a:prstGeom>
          <a:noFill/>
          <a:ln w="9525">
            <a:noFill/>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Companies  </a:t>
              </a: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9" name="Picture 3" descr="D:\公司资料\客户LOGO\HF-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0649" y="238775"/>
            <a:ext cx="931543" cy="65021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timgsa.baidu.com/timg?image&amp;quality=80&amp;size=b9999_10000&amp;sec=1498046458003&amp;di=b28db0003b7b07a0b6aa0e42e0793684&amp;imgtype=0&amp;src=http%3A%2F%2Fwww.semi.org.cn%2Fadmin%2Fimg%2Fnews%2FQQ%25BD%25D8%25CD%25BC201704051640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262" y="1214574"/>
            <a:ext cx="4331920" cy="266734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57165" y="4035291"/>
            <a:ext cx="11090277" cy="2308324"/>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Shanghai High-Flying Electronics Technology Co., Ltd</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is a high-tech enterprises specialized in embedded wireless communication domain and designs, develops, manufacture and sells total IOT solution (Cloud Servers and Intelligent terminal APP)   to the customer. High-Flying is the module provider for Baidu </a:t>
            </a:r>
            <a:r>
              <a:rPr lang="en-US" altLang="zh-CN" dirty="0" err="1" smtClean="0">
                <a:latin typeface="Times New Roman" panose="02020603050405020304" pitchFamily="18" charset="0"/>
                <a:cs typeface="Times New Roman" panose="02020603050405020304" pitchFamily="18" charset="0"/>
              </a:rPr>
              <a:t>DuerOS</a:t>
            </a:r>
            <a:r>
              <a:rPr lang="en-US" altLang="zh-CN" dirty="0" smtClean="0">
                <a:latin typeface="Times New Roman" panose="02020603050405020304" pitchFamily="18" charset="0"/>
                <a:cs typeface="Times New Roman" panose="02020603050405020304" pitchFamily="18" charset="0"/>
              </a:rPr>
              <a:t> of Ai Strategy.</a:t>
            </a:r>
            <a:endParaRPr lang="en-US" altLang="zh-CN" dirty="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High-Flying also launched smart light solution provided wireless solution for GE and CREE</a:t>
            </a:r>
            <a:r>
              <a:rPr lang="en-US" altLang="zh-CN"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l"/>
            </a:pPr>
            <a:r>
              <a:rPr lang="en-US" altLang="zh-CN" dirty="0" smtClean="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High-Flying is the core </a:t>
            </a:r>
            <a:r>
              <a:rPr lang="en-US" altLang="zh-CN" dirty="0" err="1" smtClean="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IoT</a:t>
            </a:r>
            <a:r>
              <a:rPr lang="en-US" altLang="zh-CN" dirty="0" smtClean="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 chip company invested by </a:t>
            </a:r>
            <a:r>
              <a:rPr lang="en-US" altLang="zh-CN" dirty="0" err="1" smtClean="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Biadu</a:t>
            </a:r>
            <a:r>
              <a:rPr lang="en-US" altLang="zh-CN" dirty="0" smtClean="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dirty="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Cooperation: </a:t>
            </a:r>
            <a:r>
              <a:rPr lang="en-US" altLang="zh-CN" dirty="0" smtClean="0">
                <a:latin typeface="Times New Roman" panose="02020603050405020304" pitchFamily="18" charset="0"/>
                <a:cs typeface="Times New Roman" panose="02020603050405020304" pitchFamily="18" charset="0"/>
              </a:rPr>
              <a:t>Annual </a:t>
            </a:r>
            <a:r>
              <a:rPr lang="en-US" altLang="zh-CN" dirty="0">
                <a:latin typeface="Times New Roman" panose="02020603050405020304" pitchFamily="18" charset="0"/>
                <a:cs typeface="Times New Roman" panose="02020603050405020304" pitchFamily="18" charset="0"/>
              </a:rPr>
              <a:t>shipment of </a:t>
            </a:r>
            <a:r>
              <a:rPr lang="en-US" altLang="zh-CN" dirty="0" smtClean="0">
                <a:latin typeface="Times New Roman" panose="02020603050405020304" pitchFamily="18" charset="0"/>
                <a:cs typeface="Times New Roman" panose="02020603050405020304" pitchFamily="18" charset="0"/>
              </a:rPr>
              <a:t>High-Flying is 15 </a:t>
            </a:r>
            <a:r>
              <a:rPr lang="en-US" altLang="zh-CN" dirty="0">
                <a:latin typeface="Times New Roman" panose="02020603050405020304" pitchFamily="18" charset="0"/>
                <a:cs typeface="Times New Roman" panose="02020603050405020304" pitchFamily="18" charset="0"/>
              </a:rPr>
              <a:t>million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chips.</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We </a:t>
            </a:r>
            <a:r>
              <a:rPr lang="en-US" altLang="zh-CN" dirty="0">
                <a:latin typeface="Times New Roman" panose="02020603050405020304" pitchFamily="18" charset="0"/>
                <a:cs typeface="Times New Roman" panose="02020603050405020304" pitchFamily="18" charset="0"/>
              </a:rPr>
              <a:t>have reached cooperation intent with High-Flying and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chips will be added to ITC project gradually in the future. The ITC operating system will ensure the safety of its underlying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devices.</a:t>
            </a:r>
            <a:endParaRPr lang="zh-CN" altLang="zh-CN"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Companies  </a:t>
              </a: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8" name="矩形 7"/>
          <p:cNvSpPr/>
          <p:nvPr/>
        </p:nvSpPr>
        <p:spPr>
          <a:xfrm>
            <a:off x="139148" y="3718679"/>
            <a:ext cx="12052852" cy="3139321"/>
          </a:xfrm>
          <a:prstGeom prst="rect">
            <a:avLst/>
          </a:prstGeom>
        </p:spPr>
        <p:txBody>
          <a:bodyPr wrap="square">
            <a:spAutoFit/>
          </a:bodyPr>
          <a:lstStyle/>
          <a:p>
            <a:r>
              <a:rPr lang="en-US" altLang="zh-CN" dirty="0" err="1">
                <a:latin typeface="Times New Roman" panose="02020603050405020304" pitchFamily="18" charset="0"/>
                <a:cs typeface="Times New Roman" panose="02020603050405020304" pitchFamily="18" charset="0"/>
              </a:rPr>
              <a:t>Telink</a:t>
            </a:r>
            <a:r>
              <a:rPr lang="en-US" altLang="zh-CN" dirty="0">
                <a:latin typeface="Times New Roman" panose="02020603050405020304" pitchFamily="18" charset="0"/>
                <a:cs typeface="Times New Roman" panose="02020603050405020304" pitchFamily="18" charset="0"/>
              </a:rPr>
              <a:t> Semiconductor (Shanghai) Co., Ltd</a:t>
            </a:r>
            <a:r>
              <a:rPr lang="en-US" altLang="zh-CN" dirty="0" smtClean="0">
                <a:latin typeface="Times New Roman" panose="02020603050405020304" pitchFamily="18" charset="0"/>
                <a:cs typeface="Times New Roman" panose="02020603050405020304" pitchFamily="18" charset="0"/>
              </a:rPr>
              <a:t>. ‘s major business is  </a:t>
            </a:r>
            <a:r>
              <a:rPr lang="en-US" altLang="zh-CN" dirty="0">
                <a:latin typeface="Times New Roman" panose="02020603050405020304" pitchFamily="18" charset="0"/>
                <a:cs typeface="Times New Roman" panose="02020603050405020304" pitchFamily="18" charset="0"/>
              </a:rPr>
              <a:t>design and sale of integrated circuit chips. It also provides related technology consulting and technical service. </a:t>
            </a:r>
            <a:r>
              <a:rPr lang="en-US" altLang="zh-CN" dirty="0" err="1">
                <a:latin typeface="Times New Roman" panose="02020603050405020304" pitchFamily="18" charset="0"/>
                <a:cs typeface="Times New Roman" panose="02020603050405020304" pitchFamily="18" charset="0"/>
              </a:rPr>
              <a:t>Telink</a:t>
            </a:r>
            <a:r>
              <a:rPr lang="en-US" altLang="zh-CN" dirty="0">
                <a:latin typeface="Times New Roman" panose="02020603050405020304" pitchFamily="18" charset="0"/>
                <a:cs typeface="Times New Roman" panose="02020603050405020304" pitchFamily="18" charset="0"/>
              </a:rPr>
              <a:t> covers numerous markets including smart lighting, smart home, wearable products, and wireless peripheral, wireless toy, industry control, smart city as well as other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and consumer electronics</a:t>
            </a:r>
            <a:r>
              <a:rPr lang="en-US" altLang="zh-CN"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On 2016 Apple’s New Product Release Meeting, </a:t>
            </a:r>
            <a:r>
              <a:rPr lang="en-US" altLang="zh-CN" dirty="0" err="1">
                <a:latin typeface="Times New Roman" panose="02020603050405020304" pitchFamily="18" charset="0"/>
                <a:cs typeface="Times New Roman" panose="02020603050405020304" pitchFamily="18" charset="0"/>
              </a:rPr>
              <a:t>Telink</a:t>
            </a:r>
            <a:r>
              <a:rPr lang="en-US" altLang="zh-CN" dirty="0">
                <a:latin typeface="Times New Roman" panose="02020603050405020304" pitchFamily="18" charset="0"/>
                <a:cs typeface="Times New Roman" panose="02020603050405020304" pitchFamily="18" charset="0"/>
              </a:rPr>
              <a:t> became Apple’s </a:t>
            </a:r>
            <a:r>
              <a:rPr lang="en-US" altLang="zh-CN" dirty="0" smtClean="0">
                <a:latin typeface="Times New Roman" panose="02020603050405020304" pitchFamily="18" charset="0"/>
                <a:cs typeface="Times New Roman" panose="02020603050405020304" pitchFamily="18" charset="0"/>
              </a:rPr>
              <a:t>cooperative </a:t>
            </a:r>
            <a:r>
              <a:rPr lang="en-US" altLang="zh-CN" dirty="0" err="1" smtClean="0">
                <a:latin typeface="Times New Roman" panose="02020603050405020304" pitchFamily="18" charset="0"/>
                <a:cs typeface="Times New Roman" panose="02020603050405020304" pitchFamily="18" charset="0"/>
              </a:rPr>
              <a:t>IoT</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partner</a:t>
            </a:r>
            <a:r>
              <a:rPr lang="en-US" altLang="zh-CN"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GE has adopted </a:t>
            </a:r>
            <a:r>
              <a:rPr lang="en-US" altLang="zh-CN" dirty="0" err="1">
                <a:latin typeface="Times New Roman" panose="02020603050405020304" pitchFamily="18" charset="0"/>
                <a:cs typeface="Times New Roman" panose="02020603050405020304" pitchFamily="18" charset="0"/>
              </a:rPr>
              <a:t>Telink’s</a:t>
            </a:r>
            <a:r>
              <a:rPr lang="en-US" altLang="zh-CN" dirty="0">
                <a:latin typeface="Times New Roman" panose="02020603050405020304" pitchFamily="18" charset="0"/>
                <a:cs typeface="Times New Roman" panose="02020603050405020304" pitchFamily="18" charset="0"/>
              </a:rPr>
              <a:t> BLE Mesh technology in its smart </a:t>
            </a:r>
            <a:r>
              <a:rPr lang="en-US" altLang="zh-CN" dirty="0" smtClean="0">
                <a:latin typeface="Times New Roman" panose="02020603050405020304" pitchFamily="18" charset="0"/>
                <a:cs typeface="Times New Roman" panose="02020603050405020304" pitchFamily="18" charset="0"/>
              </a:rPr>
              <a:t>lighting.</a:t>
            </a:r>
          </a:p>
          <a:p>
            <a:pPr marL="285750" indent="-285750">
              <a:buFont typeface="Wingdings" panose="05000000000000000000" pitchFamily="2" charset="2"/>
              <a:buChar char="l"/>
            </a:pPr>
            <a:r>
              <a:rPr lang="en-US" altLang="zh-CN" dirty="0" err="1" smtClean="0">
                <a:latin typeface="Times New Roman" panose="02020603050405020304" pitchFamily="18" charset="0"/>
                <a:cs typeface="Times New Roman" panose="02020603050405020304" pitchFamily="18" charset="0"/>
              </a:rPr>
              <a:t>Telink</a:t>
            </a:r>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was recently listed on </a:t>
            </a:r>
            <a:r>
              <a:rPr lang="en-US" altLang="zh-CN" i="1" dirty="0">
                <a:latin typeface="Times New Roman" panose="02020603050405020304" pitchFamily="18" charset="0"/>
                <a:cs typeface="Times New Roman" panose="02020603050405020304" pitchFamily="18" charset="0"/>
              </a:rPr>
              <a:t>2016 Global Most Notable Newly-developing Semiconductor Enterprises</a:t>
            </a:r>
            <a:r>
              <a:rPr lang="en-US" altLang="zh-CN" dirty="0">
                <a:latin typeface="Times New Roman" panose="02020603050405020304" pitchFamily="18" charset="0"/>
                <a:cs typeface="Times New Roman" panose="02020603050405020304" pitchFamily="18" charset="0"/>
              </a:rPr>
              <a:t> selected by EE Times.</a:t>
            </a:r>
            <a:endParaRPr lang="zh-CN"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dirty="0" err="1" smtClean="0">
                <a:latin typeface="Times New Roman" panose="02020603050405020304" pitchFamily="18" charset="0"/>
                <a:cs typeface="Times New Roman" panose="02020603050405020304" pitchFamily="18" charset="0"/>
              </a:rPr>
              <a:t>Telink</a:t>
            </a:r>
            <a:r>
              <a:rPr lang="en-US" altLang="zh-CN" dirty="0" smtClean="0">
                <a:latin typeface="Times New Roman" panose="02020603050405020304" pitchFamily="18" charset="0"/>
                <a:cs typeface="Times New Roman" panose="02020603050405020304" pitchFamily="18" charset="0"/>
              </a:rPr>
              <a:t> has </a:t>
            </a:r>
            <a:r>
              <a:rPr lang="en-US" altLang="zh-CN" dirty="0">
                <a:latin typeface="Times New Roman" panose="02020603050405020304" pitchFamily="18" charset="0"/>
                <a:cs typeface="Times New Roman" panose="02020603050405020304" pitchFamily="18" charset="0"/>
              </a:rPr>
              <a:t>gained Intel’s strategic investment.</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Cooperation</a:t>
            </a:r>
            <a:r>
              <a:rPr lang="zh-CN" altLang="en-US" dirty="0" smtClean="0">
                <a:latin typeface="Times New Roman" panose="02020603050405020304" pitchFamily="18" charset="0"/>
                <a:ea typeface="微软雅黑" panose="020B050302020402020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In the future, </a:t>
            </a:r>
            <a:r>
              <a:rPr lang="en-US" altLang="zh-CN" dirty="0" err="1" smtClean="0">
                <a:latin typeface="Times New Roman" panose="02020603050405020304" pitchFamily="18" charset="0"/>
                <a:ea typeface="微软雅黑" panose="020B0503020204020204" charset="-122"/>
                <a:cs typeface="Times New Roman" panose="02020603050405020304" pitchFamily="18" charset="0"/>
              </a:rPr>
              <a:t>Telink</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 module will all use ITC OS and as the underlying safety technologies, ITC OS will ensure the security of using </a:t>
            </a:r>
            <a:r>
              <a:rPr lang="en-US" altLang="zh-CN" dirty="0" err="1" smtClean="0">
                <a:latin typeface="Times New Roman" panose="02020603050405020304" pitchFamily="18" charset="0"/>
                <a:ea typeface="微软雅黑" panose="020B0503020204020204" charset="-122"/>
                <a:cs typeface="Times New Roman" panose="02020603050405020304" pitchFamily="18" charset="0"/>
              </a:rPr>
              <a:t>Telink</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 chips.</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4098" name="Picture 2" descr="D:\公司资料\客户LOGO\l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847" y="340377"/>
            <a:ext cx="1717552" cy="48706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cn.telink-semi.com/uploads/2016&amp;e8&amp;8b&amp;b9&amp;e6&amp;9e&amp;9c&amp;e7&amp;a7&amp;8b&amp;e5&amp;ad&amp;a3&amp;e6&amp;96&amp;b0&amp;e5&amp;93&amp;81&amp;e5&amp;8f&amp;91&amp;e5&amp;b8&amp;83&amp;e4&amp;bc&amp;9a%2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984" y="1244616"/>
            <a:ext cx="2811220" cy="23419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n.telink-semi.com/uploads/intel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155" y="1244616"/>
            <a:ext cx="3254692" cy="2298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Companies  </a:t>
              </a: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8" name="Picture 4" descr="D:\公司资料\客户LOGO\4121165_logo_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4407" y="341670"/>
            <a:ext cx="1457325" cy="4857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013791" y="4180096"/>
            <a:ext cx="10330491" cy="2585323"/>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r>
              <a:rPr lang="en-US" altLang="zh-CN" dirty="0" smtClean="0">
                <a:latin typeface="Times New Roman" panose="02020603050405020304" pitchFamily="18" charset="0"/>
                <a:cs typeface="Times New Roman" panose="02020603050405020304" pitchFamily="18" charset="0"/>
              </a:rPr>
              <a:t>Shanghai </a:t>
            </a:r>
            <a:r>
              <a:rPr lang="en-US" altLang="zh-CN" dirty="0" err="1">
                <a:latin typeface="Times New Roman" panose="02020603050405020304" pitchFamily="18" charset="0"/>
                <a:cs typeface="Times New Roman" panose="02020603050405020304" pitchFamily="18" charset="0"/>
              </a:rPr>
              <a:t>Shuncom</a:t>
            </a:r>
            <a:r>
              <a:rPr lang="en-US" altLang="zh-CN" dirty="0">
                <a:latin typeface="Times New Roman" panose="02020603050405020304" pitchFamily="18" charset="0"/>
                <a:cs typeface="Times New Roman" panose="02020603050405020304" pitchFamily="18" charset="0"/>
              </a:rPr>
              <a:t> Smart Technology </a:t>
            </a:r>
            <a:r>
              <a:rPr lang="en-US" altLang="zh-CN" dirty="0" err="1">
                <a:latin typeface="Times New Roman" panose="02020603050405020304" pitchFamily="18" charset="0"/>
                <a:cs typeface="Times New Roman" panose="02020603050405020304" pitchFamily="18" charset="0"/>
              </a:rPr>
              <a:t>Co.,</a:t>
            </a:r>
            <a:r>
              <a:rPr lang="en-US" altLang="zh-CN" dirty="0" err="1" smtClean="0">
                <a:latin typeface="Times New Roman" panose="02020603050405020304" pitchFamily="18" charset="0"/>
                <a:cs typeface="Times New Roman" panose="02020603050405020304" pitchFamily="18" charset="0"/>
              </a:rPr>
              <a:t>Ltd</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(Stock Code: 603515) has </a:t>
            </a:r>
            <a:r>
              <a:rPr lang="en-US" altLang="zh-CN" dirty="0">
                <a:latin typeface="Times New Roman" panose="02020603050405020304" pitchFamily="18" charset="0"/>
                <a:cs typeface="Times New Roman" panose="02020603050405020304" pitchFamily="18" charset="0"/>
              </a:rPr>
              <a:t>been dedicated to the field of wireless communication (ZigBee as the core) since its inception in 2004, while expanding the Wi-Fi, GPRS, 4G, </a:t>
            </a:r>
            <a:r>
              <a:rPr lang="en-US" altLang="zh-CN" dirty="0" err="1">
                <a:latin typeface="Times New Roman" panose="02020603050405020304" pitchFamily="18" charset="0"/>
                <a:cs typeface="Times New Roman" panose="02020603050405020304" pitchFamily="18" charset="0"/>
              </a:rPr>
              <a:t>Rola</a:t>
            </a:r>
            <a:r>
              <a:rPr lang="en-US" altLang="zh-CN" dirty="0">
                <a:latin typeface="Times New Roman" panose="02020603050405020304" pitchFamily="18" charset="0"/>
                <a:cs typeface="Times New Roman" panose="02020603050405020304" pitchFamily="18" charset="0"/>
              </a:rPr>
              <a:t>, NB-</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and other communication technologies. </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pPr marL="285750" indent="-285750">
              <a:buFont typeface="Wingdings" panose="05000000000000000000" pitchFamily="2" charset="2"/>
              <a:buChar char="l"/>
            </a:pPr>
            <a:r>
              <a:rPr lang="en-US" altLang="zh-CN" dirty="0" err="1">
                <a:latin typeface="Times New Roman" panose="02020603050405020304" pitchFamily="18" charset="0"/>
                <a:cs typeface="Times New Roman" panose="02020603050405020304" pitchFamily="18" charset="0"/>
              </a:rPr>
              <a:t>Shuncom</a:t>
            </a:r>
            <a:r>
              <a:rPr lang="en-US" altLang="zh-CN" dirty="0">
                <a:latin typeface="Times New Roman" panose="02020603050405020304" pitchFamily="18" charset="0"/>
                <a:cs typeface="Times New Roman" panose="02020603050405020304" pitchFamily="18" charset="0"/>
              </a:rPr>
              <a:t> is a member of Alibaba Smart Living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Alliance</a:t>
            </a:r>
          </a:p>
          <a:p>
            <a:pPr marL="285750" indent="-285750">
              <a:buFont typeface="Wingdings" panose="05000000000000000000" pitchFamily="2" charset="2"/>
              <a:buChar char="l"/>
            </a:pPr>
            <a:r>
              <a:rPr lang="en-US" altLang="zh-CN" dirty="0" err="1" smtClean="0">
                <a:latin typeface="Times New Roman" panose="02020603050405020304" pitchFamily="18" charset="0"/>
                <a:cs typeface="Times New Roman" panose="02020603050405020304" pitchFamily="18" charset="0"/>
              </a:rPr>
              <a:t>Shuncom</a:t>
            </a:r>
            <a:r>
              <a:rPr lang="en-US" altLang="zh-CN" dirty="0" smtClean="0">
                <a:latin typeface="Times New Roman" panose="02020603050405020304" pitchFamily="18" charset="0"/>
                <a:cs typeface="Times New Roman" panose="02020603050405020304" pitchFamily="18" charset="0"/>
              </a:rPr>
              <a:t> took </a:t>
            </a:r>
            <a:r>
              <a:rPr lang="en-US" altLang="zh-CN" dirty="0">
                <a:latin typeface="Times New Roman" panose="02020603050405020304" pitchFamily="18" charset="0"/>
                <a:cs typeface="Times New Roman" panose="02020603050405020304" pitchFamily="18" charset="0"/>
              </a:rPr>
              <a:t>part in Shanghai International Smart Home </a:t>
            </a:r>
            <a:r>
              <a:rPr lang="en-US" altLang="zh-CN" dirty="0" smtClean="0">
                <a:latin typeface="Times New Roman" panose="02020603050405020304" pitchFamily="18" charset="0"/>
                <a:cs typeface="Times New Roman" panose="02020603050405020304" pitchFamily="18" charset="0"/>
              </a:rPr>
              <a:t>Exhibition.</a:t>
            </a:r>
          </a:p>
          <a:p>
            <a:pPr marL="285750" indent="-285750">
              <a:buFont typeface="Wingdings" panose="05000000000000000000" pitchFamily="2" charset="2"/>
              <a:buChar char="l"/>
            </a:pPr>
            <a:r>
              <a:rPr lang="en-US" altLang="zh-CN" dirty="0" err="1" smtClean="0">
                <a:latin typeface="Times New Roman" panose="02020603050405020304" pitchFamily="18" charset="0"/>
                <a:cs typeface="Times New Roman" panose="02020603050405020304" pitchFamily="18" charset="0"/>
              </a:rPr>
              <a:t>Shuncom</a:t>
            </a:r>
            <a:r>
              <a:rPr lang="en-US" altLang="zh-CN" dirty="0" smtClean="0">
                <a:latin typeface="Times New Roman" panose="02020603050405020304" pitchFamily="18" charset="0"/>
                <a:cs typeface="Times New Roman" panose="02020603050405020304" pitchFamily="18" charset="0"/>
              </a:rPr>
              <a:t> provides </a:t>
            </a:r>
            <a:r>
              <a:rPr lang="en-US" altLang="zh-CN" dirty="0">
                <a:latin typeface="Times New Roman" panose="02020603050405020304" pitchFamily="18" charset="0"/>
                <a:cs typeface="Times New Roman" panose="02020603050405020304" pitchFamily="18" charset="0"/>
              </a:rPr>
              <a:t>the first super-low-power-consumption module in this industry for Haier cloud lock.</a:t>
            </a:r>
            <a:endParaRPr lang="zh-CN"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charset="-122"/>
                <a:cs typeface="Times New Roman" panose="02020603050405020304" pitchFamily="18" charset="0"/>
              </a:rPr>
              <a:t>Cooperation: In the future, all he smart lighting devices and municipal lighting devices will be accessed to ITC network to ensure its safety.</a:t>
            </a:r>
            <a:r>
              <a:rPr lang="zh-CN" altLang="en-US" dirty="0" smtClean="0">
                <a:latin typeface="Times New Roman" panose="02020603050405020304" pitchFamily="18" charset="0"/>
                <a:ea typeface="微软雅黑" panose="020B0503020204020204" charset="-122"/>
                <a:cs typeface="Times New Roman" panose="02020603050405020304" pitchFamily="18" charset="0"/>
              </a:rPr>
              <a:t> 。</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7170" name="Picture 2" descr="http://img.wezhan.hk/content/sitefiles/1000100/images/9872704_image004.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38" y="1069729"/>
            <a:ext cx="2215496" cy="28032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wezhan.hk/content/sitefiles/1000100/images/8754167_image00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781" y="1134207"/>
            <a:ext cx="5209644" cy="2839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682138090"/>
              </p:ext>
            </p:extLst>
          </p:nvPr>
        </p:nvGraphicFramePr>
        <p:xfrm>
          <a:off x="2533672" y="1517275"/>
          <a:ext cx="7013646" cy="3424132"/>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7458355" y="1096507"/>
            <a:ext cx="3094117" cy="307777"/>
          </a:xfrm>
          <a:prstGeom prst="rect">
            <a:avLst/>
          </a:prstGeom>
        </p:spPr>
        <p:txBody>
          <a:bodyPr wrap="none">
            <a:spAutoFit/>
          </a:bodyPr>
          <a:lstStyle/>
          <a:p>
            <a:r>
              <a:rPr lang="en-US" altLang="zh-CN" sz="1400" dirty="0" smtClean="0">
                <a:solidFill>
                  <a:schemeClr val="tx2">
                    <a:lumMod val="50000"/>
                  </a:schemeClr>
                </a:solidFill>
                <a:latin typeface="微软雅黑" panose="020B0503020204020204" charset="-122"/>
                <a:ea typeface="微软雅黑" panose="020B0503020204020204" charset="-122"/>
              </a:rPr>
              <a:t>Resources: IDC/</a:t>
            </a:r>
            <a:r>
              <a:rPr lang="en-US" altLang="zh-CN" sz="1400" dirty="0" err="1" smtClean="0">
                <a:solidFill>
                  <a:schemeClr val="tx2">
                    <a:lumMod val="50000"/>
                  </a:schemeClr>
                </a:solidFill>
                <a:latin typeface="微软雅黑" panose="020B0503020204020204" charset="-122"/>
                <a:ea typeface="微软雅黑" panose="020B0503020204020204" charset="-122"/>
              </a:rPr>
              <a:t>Zhiyan</a:t>
            </a:r>
            <a:r>
              <a:rPr lang="en-US" altLang="zh-CN" sz="1400" dirty="0" smtClean="0">
                <a:solidFill>
                  <a:schemeClr val="tx2">
                    <a:lumMod val="50000"/>
                  </a:schemeClr>
                </a:solidFill>
                <a:latin typeface="微软雅黑" panose="020B0503020204020204" charset="-122"/>
                <a:ea typeface="微软雅黑" panose="020B0503020204020204" charset="-122"/>
              </a:rPr>
              <a:t> Consulting</a:t>
            </a:r>
            <a:endParaRPr lang="zh-CN" altLang="en-US" sz="1400" dirty="0">
              <a:solidFill>
                <a:schemeClr val="tx2">
                  <a:lumMod val="50000"/>
                </a:schemeClr>
              </a:solidFill>
              <a:latin typeface="微软雅黑" panose="020B0503020204020204" charset="-122"/>
              <a:ea typeface="微软雅黑" panose="020B0503020204020204" charset="-122"/>
            </a:endParaRPr>
          </a:p>
        </p:txBody>
      </p:sp>
      <p:pic>
        <p:nvPicPr>
          <p:cNvPr id="2054" name="Picture 6" descr="D:\项目\万物链\PPT图片\电脑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1416" y="3100320"/>
            <a:ext cx="258042" cy="25804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项目\万物链\PPT图片\手机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1467" y="2071506"/>
            <a:ext cx="260755" cy="2607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项目\万物链\PPT图片\物联网.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5088" y="1567361"/>
            <a:ext cx="299768" cy="2997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D:\项目\万物链\PPT图片\手机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5638" y="2338083"/>
            <a:ext cx="267957" cy="2679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D:\项目\万物链\PPT图片\手机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2248" y="2196947"/>
            <a:ext cx="260755" cy="2607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项目\万物链\PPT图片\电脑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984" y="3089562"/>
            <a:ext cx="258042" cy="2580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项目\万物链\PPT图片\电脑 (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0150" y="3068309"/>
            <a:ext cx="258042" cy="2580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D:\项目\万物链\PPT图片\物联网.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1488" y="1867129"/>
            <a:ext cx="299768" cy="2997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项目\万物链\PPT图片\物联网.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7344" y="2127984"/>
            <a:ext cx="299768" cy="29976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37"/>
          <p:cNvSpPr/>
          <p:nvPr/>
        </p:nvSpPr>
        <p:spPr>
          <a:xfrm>
            <a:off x="195771" y="395728"/>
            <a:ext cx="10487803" cy="523216"/>
          </a:xfrm>
          <a:prstGeom prst="rect">
            <a:avLst/>
          </a:prstGeom>
          <a:ln w="12700">
            <a:miter lim="400000"/>
          </a:ln>
        </p:spPr>
        <p:txBody>
          <a:bodyPr wrap="none" lIns="45718" tIns="45718" rIns="45718" bIns="45718">
            <a:spAutoFit/>
          </a:bodyPr>
          <a:lstStyle>
            <a:lvl1pPr>
              <a:defRPr sz="2400" b="1">
                <a:solidFill>
                  <a:srgbClr val="2D3E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800" dirty="0" smtClean="0">
                <a:solidFill>
                  <a:srgbClr val="000000"/>
                </a:solidFill>
                <a:latin typeface="Times New Roman" panose="02020603050405020304" pitchFamily="18" charset="0"/>
                <a:cs typeface="Times New Roman" panose="02020603050405020304" pitchFamily="18" charset="0"/>
                <a:sym typeface="冬青黑体简体中文 W6"/>
              </a:rPr>
              <a:t>Slow Growth of PC/Mobile phones </a:t>
            </a:r>
            <a:r>
              <a:rPr lang="en-US" altLang="zh-CN" sz="2800" i="1" dirty="0" smtClean="0">
                <a:solidFill>
                  <a:srgbClr val="000000"/>
                </a:solidFill>
                <a:latin typeface="Times New Roman" panose="02020603050405020304" pitchFamily="18" charset="0"/>
                <a:cs typeface="Times New Roman" panose="02020603050405020304" pitchFamily="18" charset="0"/>
                <a:sym typeface="冬青黑体简体中文 W6"/>
              </a:rPr>
              <a:t>VS</a:t>
            </a:r>
            <a:r>
              <a:rPr lang="en-US" altLang="zh-CN" sz="2800" dirty="0" smtClean="0">
                <a:solidFill>
                  <a:srgbClr val="000000"/>
                </a:solidFill>
                <a:latin typeface="Times New Roman" panose="02020603050405020304" pitchFamily="18" charset="0"/>
                <a:cs typeface="Times New Roman" panose="02020603050405020304" pitchFamily="18" charset="0"/>
                <a:sym typeface="冬青黑体简体中文 W6"/>
              </a:rPr>
              <a:t> Rapid Growth of </a:t>
            </a:r>
            <a:r>
              <a:rPr lang="en-US" altLang="zh-CN" sz="2800" dirty="0" err="1" smtClean="0">
                <a:solidFill>
                  <a:srgbClr val="000000"/>
                </a:solidFill>
                <a:latin typeface="Times New Roman" panose="02020603050405020304" pitchFamily="18" charset="0"/>
                <a:cs typeface="Times New Roman" panose="02020603050405020304" pitchFamily="18" charset="0"/>
                <a:sym typeface="冬青黑体简体中文 W6"/>
              </a:rPr>
              <a:t>IoT</a:t>
            </a:r>
            <a:r>
              <a:rPr lang="en-US" altLang="zh-CN" sz="2800" dirty="0" smtClean="0">
                <a:solidFill>
                  <a:srgbClr val="000000"/>
                </a:solidFill>
                <a:latin typeface="Times New Roman" panose="02020603050405020304" pitchFamily="18" charset="0"/>
                <a:cs typeface="Times New Roman" panose="02020603050405020304" pitchFamily="18" charset="0"/>
                <a:sym typeface="冬青黑体简体中文 W6"/>
              </a:rPr>
              <a:t> Devices</a:t>
            </a:r>
            <a:endParaRPr sz="2800" dirty="0">
              <a:solidFill>
                <a:srgbClr val="000000"/>
              </a:solidFill>
              <a:latin typeface="Times New Roman" panose="02020603050405020304" pitchFamily="18" charset="0"/>
              <a:cs typeface="Times New Roman" panose="02020603050405020304" pitchFamily="18" charset="0"/>
              <a:sym typeface="冬青黑体简体中文 W6"/>
            </a:endParaRPr>
          </a:p>
        </p:txBody>
      </p:sp>
      <p:sp>
        <p:nvSpPr>
          <p:cNvPr id="19" name="矩形 18"/>
          <p:cNvSpPr/>
          <p:nvPr/>
        </p:nvSpPr>
        <p:spPr>
          <a:xfrm>
            <a:off x="798466" y="4944210"/>
            <a:ext cx="10607564" cy="2000548"/>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According to Swedish Ericsson’s latest research report, the number of smart-phone users exceeded feature-phone users for the first time in 2016, but both of them will soon be surpassed by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devices in a few years. As estimated, the number of sensors, home appliances and machines connected to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will exceed phones and become the largest connection device in 2018. By 2021, among the whole world’s 28 billion connection devices, 16 billion of them will be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devices, from smart city, smart vehicles and smart home to mobile health care and diagnostic equipment.</a:t>
            </a:r>
            <a:endParaRPr lang="zh-CN" altLang="zh-CN" dirty="0">
              <a:latin typeface="Times New Roman" panose="02020603050405020304" pitchFamily="18" charset="0"/>
              <a:cs typeface="Times New Roman" panose="02020603050405020304" pitchFamily="18" charset="0"/>
            </a:endParaRPr>
          </a:p>
          <a:p>
            <a:endParaRPr lang="zh-CN" sz="1600" dirty="0">
              <a:latin typeface="微软雅黑" panose="020B0503020204020204" charset="-122"/>
              <a:ea typeface="微软雅黑" panose="020B0503020204020204" charset="-122"/>
            </a:endParaRPr>
          </a:p>
        </p:txBody>
      </p:sp>
      <p:sp>
        <p:nvSpPr>
          <p:cNvPr id="22"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Companies  </a:t>
              </a: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pic>
        <p:nvPicPr>
          <p:cNvPr id="9" name="Picture 3" descr="D:\公司资料\客户LOGO\29381f30e924b8998438a5c168061d950b7bf6c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24188" y="-564903"/>
            <a:ext cx="2425621" cy="242562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36714" y="4570873"/>
            <a:ext cx="10913095" cy="2308324"/>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Shenzhen </a:t>
            </a:r>
            <a:r>
              <a:rPr lang="en-US" altLang="zh-CN" dirty="0" err="1">
                <a:latin typeface="Times New Roman" panose="02020603050405020304" pitchFamily="18" charset="0"/>
                <a:cs typeface="Times New Roman" panose="02020603050405020304" pitchFamily="18" charset="0"/>
              </a:rPr>
              <a:t>Galaxywind</a:t>
            </a:r>
            <a:r>
              <a:rPr lang="en-US" altLang="zh-CN" dirty="0">
                <a:latin typeface="Times New Roman" panose="02020603050405020304" pitchFamily="18" charset="0"/>
                <a:cs typeface="Times New Roman" panose="02020603050405020304" pitchFamily="18" charset="0"/>
              </a:rPr>
              <a:t> Network System Co., </a:t>
            </a:r>
            <a:r>
              <a:rPr lang="en-US" altLang="zh-CN" dirty="0" smtClean="0">
                <a:latin typeface="Times New Roman" panose="02020603050405020304" pitchFamily="18" charset="0"/>
                <a:cs typeface="Times New Roman" panose="02020603050405020304" pitchFamily="18" charset="0"/>
              </a:rPr>
              <a:t>Ltd.</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is </a:t>
            </a:r>
            <a:r>
              <a:rPr lang="en-US" altLang="zh-CN" dirty="0">
                <a:latin typeface="Times New Roman" panose="02020603050405020304" pitchFamily="18" charset="0"/>
                <a:cs typeface="Times New Roman" panose="02020603050405020304" pitchFamily="18" charset="0"/>
              </a:rPr>
              <a:t>responsible for research and development of Galaxy Super Computer. </a:t>
            </a:r>
            <a:r>
              <a:rPr lang="en-US" altLang="zh-CN" dirty="0" err="1">
                <a:latin typeface="Times New Roman" panose="02020603050405020304" pitchFamily="18" charset="0"/>
                <a:cs typeface="Times New Roman" panose="02020603050405020304" pitchFamily="18" charset="0"/>
              </a:rPr>
              <a:t>Galaxywind</a:t>
            </a:r>
            <a:r>
              <a:rPr lang="en-US" altLang="zh-CN" dirty="0">
                <a:latin typeface="Times New Roman" panose="02020603050405020304" pitchFamily="18" charset="0"/>
                <a:cs typeface="Times New Roman" panose="02020603050405020304" pitchFamily="18" charset="0"/>
              </a:rPr>
              <a:t> provides self-developed high-performance routers for special use or general use, exchange platform and security platform as well as total solution and technical service of smart home for government and users in all industries.</a:t>
            </a:r>
            <a:endParaRPr lang="zh-CN"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Cooperation: </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Dozens of electrical appliance companies have joined MACBEE alliance launched by </a:t>
            </a:r>
            <a:r>
              <a:rPr lang="en-US" altLang="zh-CN" dirty="0" err="1" smtClean="0">
                <a:latin typeface="Times New Roman" panose="02020603050405020304" pitchFamily="18" charset="0"/>
                <a:ea typeface="微软雅黑" panose="020B0503020204020204" charset="-122"/>
                <a:cs typeface="Times New Roman" panose="02020603050405020304" pitchFamily="18" charset="0"/>
              </a:rPr>
              <a:t>Galaxywind</a:t>
            </a:r>
            <a:r>
              <a:rPr lang="en-US" altLang="zh-CN" dirty="0">
                <a:latin typeface="Times New Roman" panose="02020603050405020304" pitchFamily="18" charset="0"/>
                <a:ea typeface="微软雅黑" panose="020B0503020204020204" charset="-122"/>
                <a:cs typeface="Times New Roman" panose="02020603050405020304" pitchFamily="18" charset="0"/>
              </a:rPr>
              <a:t> </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and we have reached cooperation intent with MACBEE</a:t>
            </a:r>
            <a:r>
              <a:rPr lang="zh-CN" altLang="en-US" dirty="0" smtClean="0">
                <a:latin typeface="Times New Roman" panose="02020603050405020304" pitchFamily="18" charset="0"/>
                <a:ea typeface="微软雅黑" panose="020B0503020204020204" charset="-122"/>
                <a:cs typeface="Times New Roman" panose="02020603050405020304" pitchFamily="18" charset="0"/>
              </a:rPr>
              <a:t>， </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whose members will all adopt ITC to ensure their </a:t>
            </a:r>
            <a:r>
              <a:rPr lang="en-US" altLang="zh-CN" dirty="0" err="1" smtClean="0">
                <a:latin typeface="Times New Roman" panose="02020603050405020304" pitchFamily="18" charset="0"/>
                <a:ea typeface="微软雅黑" panose="020B0503020204020204" charset="-122"/>
                <a:cs typeface="Times New Roman" panose="02020603050405020304" pitchFamily="18" charset="0"/>
              </a:rPr>
              <a:t>IoT</a:t>
            </a:r>
            <a:r>
              <a:rPr lang="en-US" altLang="zh-CN" dirty="0" smtClean="0">
                <a:latin typeface="Times New Roman" panose="02020603050405020304" pitchFamily="18" charset="0"/>
                <a:ea typeface="微软雅黑" panose="020B0503020204020204" charset="-122"/>
                <a:cs typeface="Times New Roman" panose="02020603050405020304" pitchFamily="18" charset="0"/>
              </a:rPr>
              <a:t> network’s security.</a:t>
            </a:r>
            <a:endParaRPr lang="en-US" altLang="zh-CN"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68" y="1198029"/>
            <a:ext cx="7682260" cy="316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736714" y="468372"/>
            <a:ext cx="10607568" cy="512601"/>
            <a:chOff x="0" y="-1"/>
            <a:chExt cx="10607566" cy="512599"/>
          </a:xfrm>
        </p:grpSpPr>
        <p:sp>
          <p:nvSpPr>
            <p:cNvPr id="5" name="TextBox 13"/>
            <p:cNvSpPr/>
            <p:nvPr/>
          </p:nvSpPr>
          <p:spPr>
            <a:xfrm>
              <a:off x="20451" y="-1"/>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Identified Cooperative Companies  </a:t>
              </a: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10" name="矩形 9"/>
          <p:cNvSpPr/>
          <p:nvPr/>
        </p:nvSpPr>
        <p:spPr>
          <a:xfrm>
            <a:off x="736714" y="4479582"/>
            <a:ext cx="11289634" cy="2031325"/>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Shanghai Be-Tiger Network Technology </a:t>
            </a:r>
            <a:r>
              <a:rPr lang="en-US" altLang="zh-CN" dirty="0" err="1">
                <a:latin typeface="Times New Roman" panose="02020603050405020304" pitchFamily="18" charset="0"/>
                <a:cs typeface="Times New Roman" panose="02020603050405020304" pitchFamily="18" charset="0"/>
              </a:rPr>
              <a:t>Co.,</a:t>
            </a:r>
            <a:r>
              <a:rPr lang="en-US" altLang="zh-CN" dirty="0" err="1" smtClean="0">
                <a:latin typeface="Times New Roman" panose="02020603050405020304" pitchFamily="18" charset="0"/>
                <a:cs typeface="Times New Roman" panose="02020603050405020304" pitchFamily="18" charset="0"/>
              </a:rPr>
              <a:t>Ltd</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was </a:t>
            </a:r>
            <a:r>
              <a:rPr lang="en-US" altLang="zh-CN" dirty="0">
                <a:latin typeface="Times New Roman" panose="02020603050405020304" pitchFamily="18" charset="0"/>
                <a:cs typeface="Times New Roman" panose="02020603050405020304" pitchFamily="18" charset="0"/>
              </a:rPr>
              <a:t>founded in 2015 and first created the brand new outdoor media -- TBA (Taxi Back-window Advertising). Be-tiger has long devoted to internet application in automobiles, building man-automobile internet ecosystem through cloud computing and many professional technical methods.  </a:t>
            </a:r>
            <a:endParaRPr lang="zh-CN"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ea typeface="微软雅黑" panose="020B0503020204020204" charset="-122"/>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Cooperation</a:t>
            </a:r>
            <a:r>
              <a:rPr lang="en-US" altLang="zh-CN" dirty="0" smtClean="0">
                <a:latin typeface="Times New Roman" panose="02020603050405020304" pitchFamily="18" charset="0"/>
                <a:cs typeface="Times New Roman" panose="02020603050405020304" pitchFamily="18" charset="0"/>
              </a:rPr>
              <a:t>: Since </a:t>
            </a:r>
            <a:r>
              <a:rPr lang="en-US" altLang="zh-CN" dirty="0">
                <a:latin typeface="Times New Roman" panose="02020603050405020304" pitchFamily="18" charset="0"/>
                <a:cs typeface="Times New Roman" panose="02020603050405020304" pitchFamily="18" charset="0"/>
              </a:rPr>
              <a:t>outdoor advertising medium is sensitive industry, it will cause great harm to the society if bad information is released by hackers who invade its centralized delivering cloud. ITC technology can efficiently protect the safety of advertisement contents.</a:t>
            </a:r>
            <a:endParaRPr lang="zh-CN" altLang="zh-CN" dirty="0">
              <a:latin typeface="Times New Roman" panose="02020603050405020304" pitchFamily="18" charset="0"/>
              <a:cs typeface="Times New Roman" panose="02020603050405020304" pitchFamily="18" charset="0"/>
            </a:endParaRPr>
          </a:p>
        </p:txBody>
      </p:sp>
      <p:pic>
        <p:nvPicPr>
          <p:cNvPr id="11" name="Picture 2" descr="D:\公司资料\客户LOGO\碧虎科技.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582" y="255945"/>
            <a:ext cx="1790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image.thepaper.cn/wap/image/5/488/3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548" y="1281766"/>
            <a:ext cx="4349507" cy="2928669"/>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4302" y="1529163"/>
            <a:ext cx="5149980" cy="2602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895878" y="229921"/>
            <a:ext cx="9240715" cy="483844"/>
            <a:chOff x="0" y="28756"/>
            <a:chExt cx="10607566" cy="483842"/>
          </a:xfrm>
        </p:grpSpPr>
        <p:sp>
          <p:nvSpPr>
            <p:cNvPr id="5" name="TextBox 13"/>
            <p:cNvSpPr/>
            <p:nvPr/>
          </p:nvSpPr>
          <p:spPr>
            <a:xfrm>
              <a:off x="0" y="28756"/>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ITC Core Team</a:t>
              </a:r>
              <a:endParaRPr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9" name="矩形 21"/>
          <p:cNvSpPr/>
          <p:nvPr/>
        </p:nvSpPr>
        <p:spPr>
          <a:xfrm>
            <a:off x="1010018" y="824748"/>
            <a:ext cx="9021487" cy="1748313"/>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2" name="矩形 1"/>
          <p:cNvSpPr/>
          <p:nvPr/>
        </p:nvSpPr>
        <p:spPr>
          <a:xfrm>
            <a:off x="1186166" y="1961382"/>
            <a:ext cx="1266693" cy="523220"/>
          </a:xfrm>
          <a:prstGeom prst="rect">
            <a:avLst/>
          </a:prstGeom>
        </p:spPr>
        <p:txBody>
          <a:bodyPr wrap="none">
            <a:spAutoFit/>
          </a:bodyPr>
          <a:lstStyle/>
          <a:p>
            <a:pPr algn="ctr"/>
            <a:r>
              <a:rPr lang="en-US" altLang="zh-CN" sz="1400" b="1" dirty="0">
                <a:latin typeface="Times New Roman" panose="02020603050405020304" pitchFamily="18" charset="0"/>
                <a:cs typeface="Times New Roman" panose="02020603050405020304" pitchFamily="18" charset="0"/>
              </a:rPr>
              <a:t>CEO</a:t>
            </a:r>
            <a:endParaRPr lang="zh-CN" altLang="zh-CN" sz="1400" dirty="0">
              <a:latin typeface="Times New Roman" panose="02020603050405020304" pitchFamily="18" charset="0"/>
              <a:cs typeface="Times New Roman" panose="02020603050405020304" pitchFamily="18" charset="0"/>
            </a:endParaRPr>
          </a:p>
          <a:p>
            <a:pPr algn="ctr"/>
            <a:r>
              <a:rPr lang="en-US" altLang="zh-CN" sz="1400" b="1" dirty="0" err="1" smtClean="0">
                <a:latin typeface="Times New Roman" panose="02020603050405020304" pitchFamily="18" charset="0"/>
                <a:cs typeface="Times New Roman" panose="02020603050405020304" pitchFamily="18" charset="0"/>
              </a:rPr>
              <a:t>Xie</a:t>
            </a:r>
            <a:r>
              <a:rPr lang="en-US" altLang="zh-CN" sz="1400" b="1" dirty="0" smtClean="0">
                <a:latin typeface="Times New Roman" panose="02020603050405020304" pitchFamily="18" charset="0"/>
                <a:cs typeface="Times New Roman" panose="02020603050405020304" pitchFamily="18" charset="0"/>
              </a:rPr>
              <a:t> </a:t>
            </a:r>
            <a:r>
              <a:rPr lang="en-US" altLang="zh-CN" sz="1400" b="1" dirty="0" err="1" smtClean="0">
                <a:latin typeface="Times New Roman" panose="02020603050405020304" pitchFamily="18" charset="0"/>
                <a:cs typeface="Times New Roman" panose="02020603050405020304" pitchFamily="18" charset="0"/>
              </a:rPr>
              <a:t>Zhuopeng</a:t>
            </a:r>
            <a:endParaRPr lang="en-US" altLang="zh-CN" sz="1400" b="1" dirty="0" smtClean="0">
              <a:latin typeface="Times New Roman" panose="02020603050405020304" pitchFamily="18" charset="0"/>
              <a:cs typeface="Times New Roman" panose="02020603050405020304" pitchFamily="18" charset="0"/>
            </a:endParaRPr>
          </a:p>
        </p:txBody>
      </p:sp>
      <p:sp>
        <p:nvSpPr>
          <p:cNvPr id="3" name="矩形 2"/>
          <p:cNvSpPr/>
          <p:nvPr/>
        </p:nvSpPr>
        <p:spPr>
          <a:xfrm>
            <a:off x="2795605" y="1252296"/>
            <a:ext cx="7235899" cy="1169551"/>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He has been engaged in smart hardware field for four years and has profoundly studied </a:t>
            </a:r>
            <a:r>
              <a:rPr lang="en-US" altLang="zh-CN" sz="1400" dirty="0" err="1">
                <a:latin typeface="Times New Roman" panose="02020603050405020304" pitchFamily="18" charset="0"/>
                <a:cs typeface="Times New Roman" panose="02020603050405020304" pitchFamily="18" charset="0"/>
              </a:rPr>
              <a:t>blockchain</a:t>
            </a:r>
            <a:r>
              <a:rPr lang="en-US" altLang="zh-CN" sz="1400" dirty="0">
                <a:latin typeface="Times New Roman" panose="02020603050405020304" pitchFamily="18" charset="0"/>
                <a:cs typeface="Times New Roman" panose="02020603050405020304" pitchFamily="18" charset="0"/>
              </a:rPr>
              <a:t> for three years. </a:t>
            </a:r>
            <a:r>
              <a:rPr lang="en-US" altLang="zh-CN" sz="1400" dirty="0" err="1">
                <a:latin typeface="Times New Roman" panose="02020603050405020304" pitchFamily="18" charset="0"/>
                <a:cs typeface="Times New Roman" panose="02020603050405020304" pitchFamily="18" charset="0"/>
              </a:rPr>
              <a:t>Xie</a:t>
            </a:r>
            <a:r>
              <a:rPr lang="en-US" altLang="zh-CN" sz="1400" dirty="0">
                <a:latin typeface="Times New Roman" panose="02020603050405020304" pitchFamily="18" charset="0"/>
                <a:cs typeface="Times New Roman" panose="02020603050405020304" pitchFamily="18" charset="0"/>
              </a:rPr>
              <a:t> has deep insights in smart hardware and was invited to address speech in many summits of smart hardware. He has participated in designing smart lighting architecture for several lighting companies at home and abroad. Besides, he has taken part in many designs of smart hardware architecture</a:t>
            </a:r>
            <a:r>
              <a:rPr lang="en-US" altLang="zh-CN" sz="1400" dirty="0" smtClean="0">
                <a:latin typeface="Times New Roman" panose="02020603050405020304" pitchFamily="18" charset="0"/>
                <a:cs typeface="Times New Roman" panose="02020603050405020304" pitchFamily="18" charset="0"/>
              </a:rPr>
              <a:t>.</a:t>
            </a:r>
            <a:endParaRPr lang="zh-CN" altLang="zh-CN" sz="1400" dirty="0">
              <a:latin typeface="Times New Roman" panose="02020603050405020304" pitchFamily="18" charset="0"/>
              <a:cs typeface="Times New Roman" panose="02020603050405020304" pitchFamily="18" charset="0"/>
            </a:endParaRPr>
          </a:p>
        </p:txBody>
      </p:sp>
      <p:sp>
        <p:nvSpPr>
          <p:cNvPr id="12" name="矩形 21"/>
          <p:cNvSpPr/>
          <p:nvPr/>
        </p:nvSpPr>
        <p:spPr>
          <a:xfrm>
            <a:off x="1010018" y="2698371"/>
            <a:ext cx="9021485" cy="1852950"/>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13" name="矩形 12"/>
          <p:cNvSpPr/>
          <p:nvPr/>
        </p:nvSpPr>
        <p:spPr>
          <a:xfrm>
            <a:off x="1320818" y="3895924"/>
            <a:ext cx="997388" cy="523220"/>
          </a:xfrm>
          <a:prstGeom prst="rect">
            <a:avLst/>
          </a:prstGeom>
        </p:spPr>
        <p:txBody>
          <a:bodyPr wrap="none">
            <a:spAutoFit/>
          </a:bodyPr>
          <a:lstStyle/>
          <a:p>
            <a:pPr algn="ctr"/>
            <a:r>
              <a:rPr lang="en-US" altLang="zh-CN" sz="1400" b="1" dirty="0">
                <a:latin typeface="Times New Roman" panose="02020603050405020304" pitchFamily="18" charset="0"/>
                <a:cs typeface="Times New Roman" panose="02020603050405020304" pitchFamily="18" charset="0"/>
              </a:rPr>
              <a:t>CTO</a:t>
            </a:r>
            <a:endParaRPr lang="zh-CN" altLang="zh-CN" sz="1400"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ea typeface="微软雅黑" panose="020B0503020204020204" charset="-122"/>
                <a:cs typeface="Times New Roman" panose="02020603050405020304" pitchFamily="18" charset="0"/>
              </a:rPr>
              <a:t>Ding Ying</a:t>
            </a:r>
            <a:endParaRPr lang="zh-CN" altLang="en-US" sz="1400"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4" name="矩形 13"/>
          <p:cNvSpPr/>
          <p:nvPr/>
        </p:nvSpPr>
        <p:spPr>
          <a:xfrm>
            <a:off x="2648872" y="3519513"/>
            <a:ext cx="7158516" cy="738664"/>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Ding is a master of Hangzhou </a:t>
            </a:r>
            <a:r>
              <a:rPr lang="en-US" altLang="zh-CN" sz="1400" dirty="0" err="1">
                <a:latin typeface="Times New Roman" panose="02020603050405020304" pitchFamily="18" charset="0"/>
                <a:cs typeface="Times New Roman" panose="02020603050405020304" pitchFamily="18" charset="0"/>
              </a:rPr>
              <a:t>Dianzi</a:t>
            </a:r>
            <a:r>
              <a:rPr lang="en-US" altLang="zh-CN" sz="1400" dirty="0">
                <a:latin typeface="Times New Roman" panose="02020603050405020304" pitchFamily="18" charset="0"/>
                <a:cs typeface="Times New Roman" panose="02020603050405020304" pitchFamily="18" charset="0"/>
              </a:rPr>
              <a:t> University, majoring in Digital Image Processing. He was once the R&amp;D supervisor of firmware in </a:t>
            </a:r>
            <a:r>
              <a:rPr lang="en-US" altLang="zh-CN" sz="1400" dirty="0" err="1">
                <a:latin typeface="Times New Roman" panose="02020603050405020304" pitchFamily="18" charset="0"/>
                <a:cs typeface="Times New Roman" panose="02020603050405020304" pitchFamily="18" charset="0"/>
              </a:rPr>
              <a:t>Huahong</a:t>
            </a:r>
            <a:r>
              <a:rPr lang="en-US" altLang="zh-CN" sz="1400" dirty="0">
                <a:latin typeface="Times New Roman" panose="02020603050405020304" pitchFamily="18" charset="0"/>
                <a:cs typeface="Times New Roman" panose="02020603050405020304" pitchFamily="18" charset="0"/>
              </a:rPr>
              <a:t>, the famous chip design company, and was in charge of developing the chips of </a:t>
            </a:r>
            <a:r>
              <a:rPr lang="en-US" altLang="zh-CN" sz="1400" dirty="0" err="1">
                <a:latin typeface="Times New Roman" panose="02020603050405020304" pitchFamily="18" charset="0"/>
                <a:cs typeface="Times New Roman" panose="02020603050405020304" pitchFamily="18" charset="0"/>
              </a:rPr>
              <a:t>UnionPay</a:t>
            </a:r>
            <a:r>
              <a:rPr lang="en-US" altLang="zh-CN" sz="1400" dirty="0">
                <a:latin typeface="Times New Roman" panose="02020603050405020304" pitchFamily="18" charset="0"/>
                <a:cs typeface="Times New Roman" panose="02020603050405020304" pitchFamily="18" charset="0"/>
              </a:rPr>
              <a:t> credit cards.</a:t>
            </a:r>
            <a:endParaRPr lang="zh-CN" altLang="zh-CN" sz="1400" dirty="0">
              <a:latin typeface="Times New Roman" panose="02020603050405020304" pitchFamily="18" charset="0"/>
              <a:cs typeface="Times New Roman" panose="02020603050405020304" pitchFamily="18" charset="0"/>
            </a:endParaRPr>
          </a:p>
        </p:txBody>
      </p:sp>
      <p:pic>
        <p:nvPicPr>
          <p:cNvPr id="2052" name="Picture 4" descr="D:\项目\万物链\PPT图片\头像\谢卓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731" y="902888"/>
            <a:ext cx="1055565" cy="105556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714326" y="902888"/>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8" name="文本框 7"/>
          <p:cNvSpPr txBox="1"/>
          <p:nvPr/>
        </p:nvSpPr>
        <p:spPr>
          <a:xfrm>
            <a:off x="2817196" y="902888"/>
            <a:ext cx="3048266"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r>
              <a:rPr lang="en-US" altLang="zh-CN" dirty="0">
                <a:latin typeface="Times New Roman" panose="02020603050405020304" pitchFamily="18" charset="0"/>
                <a:cs typeface="Times New Roman" panose="02020603050405020304" pitchFamily="18" charset="0"/>
              </a:rPr>
              <a:t>S</a:t>
            </a:r>
            <a:r>
              <a:rPr lang="en-US" altLang="zh-CN" dirty="0" smtClean="0">
                <a:latin typeface="Times New Roman" panose="02020603050405020304" pitchFamily="18" charset="0"/>
                <a:cs typeface="Times New Roman" panose="02020603050405020304" pitchFamily="18" charset="0"/>
              </a:rPr>
              <a:t>enior </a:t>
            </a:r>
            <a:r>
              <a:rPr lang="en-US" altLang="zh-CN" dirty="0">
                <a:latin typeface="Times New Roman" panose="02020603050405020304" pitchFamily="18" charset="0"/>
                <a:cs typeface="Times New Roman" panose="02020603050405020304" pitchFamily="18" charset="0"/>
              </a:rPr>
              <a:t>entrepreneur </a:t>
            </a:r>
            <a:r>
              <a:rPr lang="en-US" altLang="zh-CN" dirty="0" smtClean="0">
                <a:latin typeface="Times New Roman" panose="02020603050405020304" pitchFamily="18" charset="0"/>
                <a:cs typeface="Times New Roman" panose="02020603050405020304" pitchFamily="18" charset="0"/>
              </a:rPr>
              <a:t>in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field</a:t>
            </a:r>
            <a:endParaRPr kumimoji="0" lang="zh-CN" altLang="zh-CN" sz="1800" b="0" i="0" u="none" strike="noStrike" cap="none" spc="0" normalizeH="0" baseline="0" dirty="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 name="矩形 9"/>
          <p:cNvSpPr/>
          <p:nvPr/>
        </p:nvSpPr>
        <p:spPr>
          <a:xfrm>
            <a:off x="2714326" y="2998049"/>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11" name="文本框 10"/>
          <p:cNvSpPr txBox="1"/>
          <p:nvPr/>
        </p:nvSpPr>
        <p:spPr>
          <a:xfrm>
            <a:off x="2795606" y="2998049"/>
            <a:ext cx="3779236"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Expert in Code &amp; Hardware </a:t>
            </a: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Encryption</a:t>
            </a:r>
            <a:endParaRPr lang="zh-CN"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7" name="矩形 21"/>
          <p:cNvSpPr/>
          <p:nvPr/>
        </p:nvSpPr>
        <p:spPr>
          <a:xfrm>
            <a:off x="1010013" y="4669451"/>
            <a:ext cx="9021485" cy="1852950"/>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18" name="矩形 17"/>
          <p:cNvSpPr/>
          <p:nvPr/>
        </p:nvSpPr>
        <p:spPr>
          <a:xfrm>
            <a:off x="1350468" y="5965619"/>
            <a:ext cx="938077" cy="523220"/>
          </a:xfrm>
          <a:prstGeom prst="rect">
            <a:avLst/>
          </a:prstGeom>
        </p:spPr>
        <p:txBody>
          <a:bodyPr wrap="none">
            <a:spAutoFit/>
          </a:bodyPr>
          <a:lstStyle/>
          <a:p>
            <a:pPr algn="ctr"/>
            <a:r>
              <a:rPr lang="en-US" altLang="zh-CN" sz="1400" b="1" dirty="0" smtClean="0">
                <a:latin typeface="Times New Roman" panose="02020603050405020304" pitchFamily="18" charset="0"/>
                <a:cs typeface="Times New Roman" panose="02020603050405020304" pitchFamily="18" charset="0"/>
              </a:rPr>
              <a:t>CFO</a:t>
            </a:r>
          </a:p>
          <a:p>
            <a:pPr algn="ctr"/>
            <a:r>
              <a:rPr lang="en-US" altLang="zh-CN" sz="1400" b="1" dirty="0" smtClean="0">
                <a:latin typeface="Times New Roman" panose="02020603050405020304" pitchFamily="18" charset="0"/>
                <a:cs typeface="Times New Roman" panose="02020603050405020304" pitchFamily="18" charset="0"/>
              </a:rPr>
              <a:t>Zhao </a:t>
            </a:r>
            <a:r>
              <a:rPr lang="en-US" altLang="zh-CN" sz="1400" b="1" dirty="0">
                <a:latin typeface="Times New Roman" panose="02020603050405020304" pitchFamily="18" charset="0"/>
                <a:cs typeface="Times New Roman" panose="02020603050405020304" pitchFamily="18" charset="0"/>
              </a:rPr>
              <a:t>Tan</a:t>
            </a:r>
            <a:endParaRPr lang="en-US" altLang="zh-CN" sz="1400" b="1" dirty="0" smtClean="0">
              <a:latin typeface="Times New Roman" panose="02020603050405020304" pitchFamily="18" charset="0"/>
              <a:cs typeface="Times New Roman" panose="02020603050405020304" pitchFamily="18" charset="0"/>
            </a:endParaRPr>
          </a:p>
        </p:txBody>
      </p:sp>
      <p:sp>
        <p:nvSpPr>
          <p:cNvPr id="19" name="矩形 18"/>
          <p:cNvSpPr/>
          <p:nvPr/>
        </p:nvSpPr>
        <p:spPr>
          <a:xfrm>
            <a:off x="2648867" y="5137406"/>
            <a:ext cx="7275057" cy="1384995"/>
          </a:xfrm>
          <a:prstGeom prst="rect">
            <a:avLst/>
          </a:prstGeom>
        </p:spPr>
        <p:txBody>
          <a:bodyPr wrap="square">
            <a:spAutoFit/>
          </a:bodyPr>
          <a:lstStyle/>
          <a:p>
            <a:r>
              <a:rPr lang="en-US" altLang="zh-CN" sz="1400" dirty="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Zhao Tan, MBA of MIT, CPA of China, Singapore and United </a:t>
            </a:r>
            <a:r>
              <a:rPr lang="en-US" altLang="zh-CN" sz="1400" dirty="0" err="1">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Kindom</a:t>
            </a:r>
            <a:r>
              <a:rPr lang="en-US" altLang="zh-CN" sz="1400" dirty="0">
                <a:solidFill>
                  <a:schemeClr val="tx1">
                    <a:lumMod val="95000"/>
                    <a:lumOff val="5000"/>
                  </a:schemeClr>
                </a:solidFill>
                <a:latin typeface="Times New Roman" panose="02020603050405020304" pitchFamily="18" charset="0"/>
                <a:ea typeface="微软雅黑" panose="020B0503020204020204" charset="-122"/>
                <a:cs typeface="Times New Roman" panose="02020603050405020304" pitchFamily="18" charset="0"/>
              </a:rPr>
              <a:t> (chartered). He once was the Asia Pacific CFO of Kerry and was in charge of foreign exchange hedging of hundreds of millions of dollars, strategic planning of cross-border capital, management of cash flow and building banking business system (J.P. Morgan). He once worked on auditing and IPO in China and Singapore’s KPMG. Zhao has abundant experience in financial management, financing and IPO and is quite interested in financial techniques innovation.</a:t>
            </a:r>
            <a:endParaRPr lang="zh-CN" altLang="zh-CN" sz="1400" dirty="0">
              <a:latin typeface="Times New Roman" panose="02020603050405020304" pitchFamily="18" charset="0"/>
              <a:cs typeface="Times New Roman" panose="02020603050405020304" pitchFamily="18" charset="0"/>
            </a:endParaRPr>
          </a:p>
        </p:txBody>
      </p:sp>
      <p:sp>
        <p:nvSpPr>
          <p:cNvPr id="21" name="矩形 20"/>
          <p:cNvSpPr/>
          <p:nvPr/>
        </p:nvSpPr>
        <p:spPr>
          <a:xfrm>
            <a:off x="2714321" y="4736039"/>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22" name="文本框 10"/>
          <p:cNvSpPr txBox="1"/>
          <p:nvPr/>
        </p:nvSpPr>
        <p:spPr>
          <a:xfrm>
            <a:off x="2795601" y="4736039"/>
            <a:ext cx="4087012"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Multinational financial management expert</a:t>
            </a:r>
            <a:endParaRPr kumimoji="0" lang="zh-CN" altLang="en-US" sz="1800" b="0" i="0" u="none" strike="noStrike" cap="none" spc="0" normalizeH="0" baseline="0" dirty="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23" name="Picture 2" descr="D:\项目\万物链\PPT图片\头像\赵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6" y="487740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D:\项目\万物链\PPT图片\头像\丁颖.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026" y="2866778"/>
            <a:ext cx="9525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1162099" y="798745"/>
            <a:ext cx="9240715" cy="483844"/>
            <a:chOff x="0" y="28756"/>
            <a:chExt cx="10607566" cy="483842"/>
          </a:xfrm>
        </p:grpSpPr>
        <p:sp>
          <p:nvSpPr>
            <p:cNvPr id="5" name="TextBox 13"/>
            <p:cNvSpPr/>
            <p:nvPr/>
          </p:nvSpPr>
          <p:spPr>
            <a:xfrm>
              <a:off x="0" y="28756"/>
              <a:ext cx="7496051" cy="359072"/>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Core Team</a:t>
              </a: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21" name="矩形 21"/>
          <p:cNvSpPr/>
          <p:nvPr/>
        </p:nvSpPr>
        <p:spPr>
          <a:xfrm>
            <a:off x="1208414" y="3809198"/>
            <a:ext cx="8971280" cy="2053045"/>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23" name="矩形 22"/>
          <p:cNvSpPr/>
          <p:nvPr/>
        </p:nvSpPr>
        <p:spPr>
          <a:xfrm>
            <a:off x="1339776" y="5056807"/>
            <a:ext cx="187385" cy="378903"/>
          </a:xfrm>
          <a:prstGeom prst="rect">
            <a:avLst/>
          </a:prstGeom>
        </p:spPr>
        <p:txBody>
          <a:bodyPr wrap="none">
            <a:spAutoFit/>
          </a:bodyPr>
          <a:lstStyle/>
          <a:p>
            <a:endParaRPr lang="zh-CN" altLang="en-US" sz="1600" dirty="0">
              <a:latin typeface="微软雅黑" panose="020B0503020204020204" charset="-122"/>
              <a:ea typeface="微软雅黑" panose="020B0503020204020204" charset="-122"/>
            </a:endParaRPr>
          </a:p>
        </p:txBody>
      </p:sp>
      <p:sp>
        <p:nvSpPr>
          <p:cNvPr id="24" name="矩形 23"/>
          <p:cNvSpPr/>
          <p:nvPr/>
        </p:nvSpPr>
        <p:spPr>
          <a:xfrm>
            <a:off x="2757074" y="4436201"/>
            <a:ext cx="6745202" cy="378903"/>
          </a:xfrm>
          <a:prstGeom prst="rect">
            <a:avLst/>
          </a:prstGeom>
        </p:spPr>
        <p:txBody>
          <a:bodyPr wrap="square">
            <a:spAutoFit/>
          </a:bodyPr>
          <a:lstStyle/>
          <a:p>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
        <p:nvSpPr>
          <p:cNvPr id="25" name="矩形 24"/>
          <p:cNvSpPr/>
          <p:nvPr/>
        </p:nvSpPr>
        <p:spPr>
          <a:xfrm>
            <a:off x="3461787" y="4118290"/>
            <a:ext cx="6311835" cy="410893"/>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26" name="文本框 9"/>
          <p:cNvSpPr txBox="1"/>
          <p:nvPr/>
        </p:nvSpPr>
        <p:spPr>
          <a:xfrm>
            <a:off x="3658187" y="4118290"/>
            <a:ext cx="1868695" cy="6461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Expert in </a:t>
            </a:r>
            <a:r>
              <a:rPr lang="en-US" altLang="zh-CN" dirty="0"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IoT</a:t>
            </a:r>
            <a:r>
              <a:rPr lang="en-US"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Field</a:t>
            </a:r>
            <a:endParaRPr lang="zh-CN" altLang="zh-CN"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marL="0" marR="0" indent="0" algn="l" defTabSz="914400" rtl="0" fontAlgn="auto" latinLnBrk="0" hangingPunct="0">
              <a:lnSpc>
                <a:spcPct val="100000"/>
              </a:lnSpc>
              <a:spcBef>
                <a:spcPts val="0"/>
              </a:spcBef>
              <a:spcAft>
                <a:spcPts val="0"/>
              </a:spcAft>
              <a:buClrTx/>
              <a:buSzTx/>
              <a:buFontTx/>
              <a:buNone/>
            </a:pPr>
            <a:endParaRPr lang="zh-CN" altLang="zh-CN" dirty="0">
              <a:solidFill>
                <a:schemeClr val="tx1"/>
              </a:solidFill>
              <a:latin typeface="微软雅黑" panose="020B0503020204020204" charset="-122"/>
              <a:ea typeface="微软雅黑" panose="020B0503020204020204" charset="-122"/>
              <a:sym typeface="+mn-ea"/>
            </a:endParaRPr>
          </a:p>
        </p:txBody>
      </p:sp>
      <p:pic>
        <p:nvPicPr>
          <p:cNvPr id="27" name="Picture 2" descr="D:\项目\万物链\PPT图片\头像\胡亚生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174" y="3931521"/>
            <a:ext cx="965900" cy="100936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1"/>
          <p:cNvSpPr/>
          <p:nvPr/>
        </p:nvSpPr>
        <p:spPr>
          <a:xfrm>
            <a:off x="1208414" y="1904152"/>
            <a:ext cx="8818880" cy="1764665"/>
          </a:xfrm>
          <a:prstGeom prst="rect">
            <a:avLst/>
          </a:prstGeom>
          <a:ln w="12700">
            <a:solidFill>
              <a:srgbClr val="000000"/>
            </a:solidFill>
            <a:miter/>
          </a:ln>
        </p:spPr>
        <p:txBody>
          <a:bodyPr lIns="45718" tIns="45718" rIns="45718" bIns="45718" anchor="ctr"/>
          <a:lstStyle/>
          <a:p>
            <a:pPr algn="ctr">
              <a:defRPr>
                <a:solidFill>
                  <a:srgbClr val="FFFFFF"/>
                </a:solidFill>
              </a:defRPr>
            </a:pPr>
            <a:endParaRPr/>
          </a:p>
        </p:txBody>
      </p:sp>
      <p:sp>
        <p:nvSpPr>
          <p:cNvPr id="29" name="矩形 28"/>
          <p:cNvSpPr/>
          <p:nvPr/>
        </p:nvSpPr>
        <p:spPr>
          <a:xfrm>
            <a:off x="1307474" y="2960157"/>
            <a:ext cx="184785" cy="338455"/>
          </a:xfrm>
          <a:prstGeom prst="rect">
            <a:avLst/>
          </a:prstGeom>
        </p:spPr>
        <p:txBody>
          <a:bodyPr wrap="none">
            <a:spAutoFit/>
          </a:bodyPr>
          <a:lstStyle/>
          <a:p>
            <a:endParaRPr lang="zh-CN" altLang="en-US" sz="1600" b="1" dirty="0">
              <a:latin typeface="微软雅黑" panose="020B0503020204020204" charset="-122"/>
              <a:ea typeface="微软雅黑" panose="020B0503020204020204" charset="-122"/>
            </a:endParaRPr>
          </a:p>
        </p:txBody>
      </p:sp>
      <p:sp>
        <p:nvSpPr>
          <p:cNvPr id="30" name="矩形 29"/>
          <p:cNvSpPr/>
          <p:nvPr/>
        </p:nvSpPr>
        <p:spPr>
          <a:xfrm>
            <a:off x="2735589" y="2454697"/>
            <a:ext cx="6651625" cy="338455"/>
          </a:xfrm>
          <a:prstGeom prst="rect">
            <a:avLst/>
          </a:prstGeom>
        </p:spPr>
        <p:txBody>
          <a:bodyPr wrap="square">
            <a:spAutoFit/>
          </a:bodyPr>
          <a:lstStyle/>
          <a:p>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
        <p:nvSpPr>
          <p:cNvPr id="31" name="矩形 30"/>
          <p:cNvSpPr/>
          <p:nvPr/>
        </p:nvSpPr>
        <p:spPr>
          <a:xfrm>
            <a:off x="3418887" y="2048297"/>
            <a:ext cx="6224270" cy="367030"/>
          </a:xfrm>
          <a:prstGeom prst="rect">
            <a:avLst/>
          </a:prstGeom>
          <a:solidFill>
            <a:schemeClr val="tx2">
              <a:lumMod val="60000"/>
              <a:lumOff val="40000"/>
            </a:schemeClr>
          </a:solidFill>
          <a:ln w="25400" cap="flat">
            <a:noFill/>
            <a:prstDash val="solid"/>
            <a:round/>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32" name="文本框 7"/>
          <p:cNvSpPr txBox="1"/>
          <p:nvPr/>
        </p:nvSpPr>
        <p:spPr>
          <a:xfrm>
            <a:off x="3711177" y="2048297"/>
            <a:ext cx="1868170" cy="369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8" tIns="45718" rIns="45718" bIns="45718"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Expert in </a:t>
            </a:r>
            <a:r>
              <a:rPr lang="en-US" altLang="zh-CN" dirty="0" err="1" smtClean="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IoT</a:t>
            </a:r>
            <a:r>
              <a:rPr lang="en-US" altLang="zh-CN"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 Field</a:t>
            </a:r>
            <a:endParaRPr kumimoji="0" lang="zh-CN" altLang="zh-CN" sz="1800" b="0" i="0" u="none" strike="noStrike" cap="none" spc="0" normalizeH="0" baseline="0" dirty="0">
              <a:ln>
                <a:noFill/>
              </a:ln>
              <a:solidFill>
                <a:schemeClr val="tx1"/>
              </a:solidFill>
              <a:effectLst/>
              <a:uFillTx/>
              <a:latin typeface="Times New Roman" panose="02020603050405020304" pitchFamily="18" charset="0"/>
              <a:ea typeface="微软雅黑" panose="020B0503020204020204" charset="-122"/>
              <a:cs typeface="Times New Roman" panose="02020603050405020304" pitchFamily="18" charset="0"/>
              <a:sym typeface="+mn-ea"/>
            </a:endParaRPr>
          </a:p>
        </p:txBody>
      </p:sp>
      <p:pic>
        <p:nvPicPr>
          <p:cNvPr id="33" name="Picture 3" descr="D:\项目\万物链\PPT图片\头像\廖冬年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643" y="198199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p:cNvSpPr/>
          <p:nvPr/>
        </p:nvSpPr>
        <p:spPr>
          <a:xfrm>
            <a:off x="1281328" y="2964382"/>
            <a:ext cx="1927131" cy="584775"/>
          </a:xfrm>
          <a:prstGeom prst="rect">
            <a:avLst/>
          </a:prstGeom>
        </p:spPr>
        <p:txBody>
          <a:bodyPr wrap="none">
            <a:spAutoFit/>
          </a:bodyPr>
          <a:lstStyle/>
          <a:p>
            <a:pPr algn="ctr"/>
            <a:r>
              <a:rPr lang="en-US" altLang="zh-CN" sz="1600" b="1" dirty="0"/>
              <a:t>Major </a:t>
            </a:r>
            <a:r>
              <a:rPr lang="en-US" altLang="zh-CN" sz="1600" b="1" dirty="0" smtClean="0"/>
              <a:t>Programmer </a:t>
            </a:r>
          </a:p>
          <a:p>
            <a:pPr algn="ctr"/>
            <a:r>
              <a:rPr lang="en-US" altLang="zh-CN" sz="1600" b="1" dirty="0" smtClean="0"/>
              <a:t>Liao </a:t>
            </a:r>
            <a:r>
              <a:rPr lang="en-US" altLang="zh-CN" sz="1600" b="1" dirty="0" err="1"/>
              <a:t>Dongnian</a:t>
            </a:r>
            <a:endParaRPr lang="zh-CN" altLang="zh-CN" sz="1600" dirty="0"/>
          </a:p>
        </p:txBody>
      </p:sp>
      <p:sp>
        <p:nvSpPr>
          <p:cNvPr id="35" name="矩形 34"/>
          <p:cNvSpPr/>
          <p:nvPr/>
        </p:nvSpPr>
        <p:spPr>
          <a:xfrm>
            <a:off x="3391866" y="2489040"/>
            <a:ext cx="6400245" cy="95410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Liao has engaged in smart hardware field for four years and led in designing the smart lighting architecture of the world’s top-one lighting company. He has studied </a:t>
            </a:r>
            <a:r>
              <a:rPr lang="en-US" altLang="zh-CN" sz="1400" dirty="0" err="1">
                <a:latin typeface="Times New Roman" panose="02020603050405020304" pitchFamily="18" charset="0"/>
                <a:cs typeface="Times New Roman" panose="02020603050405020304" pitchFamily="18" charset="0"/>
              </a:rPr>
              <a:t>blockchain</a:t>
            </a:r>
            <a:r>
              <a:rPr lang="en-US" altLang="zh-CN" sz="1400" dirty="0">
                <a:latin typeface="Times New Roman" panose="02020603050405020304" pitchFamily="18" charset="0"/>
                <a:cs typeface="Times New Roman" panose="02020603050405020304" pitchFamily="18" charset="0"/>
              </a:rPr>
              <a:t> technology for three years and mastered java, C++, ruby, </a:t>
            </a:r>
            <a:r>
              <a:rPr lang="en-US" altLang="zh-CN" sz="1400" dirty="0" err="1">
                <a:latin typeface="Times New Roman" panose="02020603050405020304" pitchFamily="18" charset="0"/>
                <a:cs typeface="Times New Roman" panose="02020603050405020304" pitchFamily="18" charset="0"/>
              </a:rPr>
              <a:t>mqtt</a:t>
            </a:r>
            <a:r>
              <a:rPr lang="en-US" altLang="zh-CN" sz="1400" dirty="0">
                <a:latin typeface="Times New Roman" panose="02020603050405020304" pitchFamily="18" charset="0"/>
                <a:cs typeface="Times New Roman" panose="02020603050405020304" pitchFamily="18" charset="0"/>
              </a:rPr>
              <a:t> and </a:t>
            </a:r>
            <a:r>
              <a:rPr lang="en-US" altLang="zh-CN" sz="1400" dirty="0" err="1">
                <a:latin typeface="Times New Roman" panose="02020603050405020304" pitchFamily="18" charset="0"/>
                <a:cs typeface="Times New Roman" panose="02020603050405020304" pitchFamily="18" charset="0"/>
              </a:rPr>
              <a:t>blockchain</a:t>
            </a:r>
            <a:endParaRPr lang="zh-CN" altLang="zh-CN"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1383921" y="5081869"/>
            <a:ext cx="1824538" cy="584775"/>
          </a:xfrm>
          <a:prstGeom prst="rect">
            <a:avLst/>
          </a:prstGeom>
        </p:spPr>
        <p:txBody>
          <a:bodyPr wrap="none">
            <a:spAutoFit/>
          </a:bodyPr>
          <a:lstStyle/>
          <a:p>
            <a:pPr algn="ctr"/>
            <a:r>
              <a:rPr lang="en-US" altLang="zh-CN" sz="1600" b="1" dirty="0"/>
              <a:t>Major </a:t>
            </a:r>
            <a:r>
              <a:rPr lang="en-US" altLang="zh-CN" sz="1600" b="1" dirty="0" smtClean="0"/>
              <a:t>Programmer</a:t>
            </a:r>
          </a:p>
          <a:p>
            <a:pPr algn="ctr"/>
            <a:r>
              <a:rPr lang="en-US" altLang="zh-CN" sz="1600" b="1" dirty="0" smtClean="0"/>
              <a:t>Hu </a:t>
            </a:r>
            <a:r>
              <a:rPr lang="en-US" altLang="zh-CN" sz="1600" b="1" dirty="0" err="1"/>
              <a:t>Yasheng</a:t>
            </a:r>
            <a:endParaRPr lang="zh-CN" altLang="zh-CN" sz="1600" dirty="0"/>
          </a:p>
        </p:txBody>
      </p:sp>
      <p:sp>
        <p:nvSpPr>
          <p:cNvPr id="37" name="矩形 36"/>
          <p:cNvSpPr/>
          <p:nvPr/>
        </p:nvSpPr>
        <p:spPr>
          <a:xfrm>
            <a:off x="3421657" y="4616042"/>
            <a:ext cx="6858874" cy="954107"/>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Hu has engaged in smart hardware field for four years and </a:t>
            </a:r>
            <a:r>
              <a:rPr lang="en-US" altLang="zh-CN" sz="1400" dirty="0" smtClean="0">
                <a:latin typeface="Times New Roman" panose="02020603050405020304" pitchFamily="18" charset="0"/>
                <a:cs typeface="Times New Roman" panose="02020603050405020304" pitchFamily="18" charset="0"/>
              </a:rPr>
              <a:t>started </a:t>
            </a:r>
            <a:r>
              <a:rPr lang="en-US" altLang="zh-CN" sz="1400" dirty="0">
                <a:latin typeface="Times New Roman" panose="02020603050405020304" pitchFamily="18" charset="0"/>
                <a:cs typeface="Times New Roman" panose="02020603050405020304" pitchFamily="18" charset="0"/>
              </a:rPr>
              <a:t>to do research in </a:t>
            </a:r>
            <a:r>
              <a:rPr lang="en-US" altLang="zh-CN" sz="1400" dirty="0" err="1">
                <a:latin typeface="Times New Roman" panose="02020603050405020304" pitchFamily="18" charset="0"/>
                <a:cs typeface="Times New Roman" panose="02020603050405020304" pitchFamily="18" charset="0"/>
              </a:rPr>
              <a:t>blockchain</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IoT</a:t>
            </a:r>
            <a:r>
              <a:rPr lang="en-US" altLang="zh-CN" sz="1400" dirty="0">
                <a:latin typeface="Times New Roman" panose="02020603050405020304" pitchFamily="18" charset="0"/>
                <a:cs typeface="Times New Roman" panose="02020603050405020304" pitchFamily="18" charset="0"/>
              </a:rPr>
              <a:t> technology since 2013. He once participated in researching and developing </a:t>
            </a:r>
            <a:r>
              <a:rPr lang="en-US" altLang="zh-CN" sz="1400" dirty="0" err="1">
                <a:latin typeface="Times New Roman" panose="02020603050405020304" pitchFamily="18" charset="0"/>
                <a:cs typeface="Times New Roman" panose="02020603050405020304" pitchFamily="18" charset="0"/>
              </a:rPr>
              <a:t>IoT</a:t>
            </a:r>
            <a:r>
              <a:rPr lang="en-US" altLang="zh-CN" sz="1400" dirty="0">
                <a:latin typeface="Times New Roman" panose="02020603050405020304" pitchFamily="18" charset="0"/>
                <a:cs typeface="Times New Roman" panose="02020603050405020304" pitchFamily="18" charset="0"/>
              </a:rPr>
              <a:t> architecture design of an </a:t>
            </a:r>
            <a:r>
              <a:rPr lang="en-US" altLang="zh-CN" sz="1400" dirty="0" smtClean="0">
                <a:latin typeface="Times New Roman" panose="02020603050405020304" pitchFamily="18" charset="0"/>
                <a:cs typeface="Times New Roman" panose="02020603050405020304" pitchFamily="18" charset="0"/>
              </a:rPr>
              <a:t>international </a:t>
            </a:r>
            <a:r>
              <a:rPr lang="en-US" altLang="zh-CN" sz="1400" dirty="0">
                <a:latin typeface="Times New Roman" panose="02020603050405020304" pitchFamily="18" charset="0"/>
                <a:cs typeface="Times New Roman" panose="02020603050405020304" pitchFamily="18" charset="0"/>
              </a:rPr>
              <a:t>famous brand. Also, he once was the technical manager of installment business department of </a:t>
            </a:r>
            <a:r>
              <a:rPr lang="en-US" altLang="zh-CN" sz="1400" dirty="0" err="1">
                <a:latin typeface="Times New Roman" panose="02020603050405020304" pitchFamily="18" charset="0"/>
                <a:cs typeface="Times New Roman" panose="02020603050405020304" pitchFamily="18" charset="0"/>
              </a:rPr>
              <a:t>Tongcheng</a:t>
            </a:r>
            <a:r>
              <a:rPr lang="en-US" altLang="zh-CN" sz="1400" dirty="0">
                <a:latin typeface="Times New Roman" panose="02020603050405020304" pitchFamily="18" charset="0"/>
                <a:cs typeface="Times New Roman" panose="02020603050405020304" pitchFamily="18" charset="0"/>
              </a:rPr>
              <a:t> Tourism Petty Loan.</a:t>
            </a:r>
            <a:endParaRPr lang="zh-CN" altLang="zh-CN" sz="14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a:xfrm>
            <a:off x="673735" y="808255"/>
            <a:ext cx="9692005" cy="483870"/>
            <a:chOff x="0" y="28756"/>
            <a:chExt cx="10607566" cy="483842"/>
          </a:xfrm>
        </p:grpSpPr>
        <p:sp>
          <p:nvSpPr>
            <p:cNvPr id="5" name="TextBox 13"/>
            <p:cNvSpPr/>
            <p:nvPr/>
          </p:nvSpPr>
          <p:spPr>
            <a:xfrm>
              <a:off x="0" y="28756"/>
              <a:ext cx="7496051" cy="358754"/>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smtClean="0">
                  <a:latin typeface="Times New Roman" panose="02020603050405020304" pitchFamily="18" charset="0"/>
                  <a:ea typeface="微软雅黑" panose="020B0503020204020204" charset="-122"/>
                  <a:cs typeface="Times New Roman" panose="02020603050405020304" pitchFamily="18" charset="0"/>
                </a:rPr>
                <a:t>ITC</a:t>
              </a:r>
              <a:r>
                <a:rPr lang="zh-CN" altLang="en-US" b="1" dirty="0" smtClean="0">
                  <a:latin typeface="Times New Roman" panose="02020603050405020304" pitchFamily="18" charset="0"/>
                  <a:ea typeface="微软雅黑" panose="020B0503020204020204" charset="-122"/>
                  <a:cs typeface="Times New Roman" panose="02020603050405020304" pitchFamily="18" charset="0"/>
                </a:rPr>
                <a:t> </a:t>
              </a:r>
              <a:r>
                <a:rPr lang="en-US" altLang="zh-CN" b="1" dirty="0" smtClean="0">
                  <a:latin typeface="Times New Roman" panose="02020603050405020304" pitchFamily="18" charset="0"/>
                  <a:ea typeface="微软雅黑" panose="020B0503020204020204" charset="-122"/>
                  <a:cs typeface="Times New Roman" panose="02020603050405020304" pitchFamily="18" charset="0"/>
                </a:rPr>
                <a:t>Consultant Team</a:t>
              </a:r>
              <a:endParaRPr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6"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7" name="矩形 6"/>
          <p:cNvSpPr/>
          <p:nvPr/>
        </p:nvSpPr>
        <p:spPr>
          <a:xfrm>
            <a:off x="2062779" y="1402410"/>
            <a:ext cx="8651604" cy="1323439"/>
          </a:xfrm>
          <a:prstGeom prst="rect">
            <a:avLst/>
          </a:prstGeom>
        </p:spPr>
        <p:txBody>
          <a:bodyPr wrap="square">
            <a:spAutoFit/>
          </a:bodyPr>
          <a:lstStyle/>
          <a:p>
            <a:r>
              <a:rPr lang="en-US" altLang="zh-CN" sz="16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Liang Ran</a:t>
            </a:r>
            <a:r>
              <a:rPr lang="zh-CN" altLang="en-US" sz="1600" b="1" dirty="0" smtClean="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en-US" altLang="zh-CN" sz="1600" dirty="0"/>
              <a:t>As an expert in </a:t>
            </a:r>
            <a:r>
              <a:rPr lang="en-US" altLang="zh-CN" sz="1600" dirty="0" err="1"/>
              <a:t>blockchain</a:t>
            </a:r>
            <a:r>
              <a:rPr lang="en-US" altLang="zh-CN" sz="1600" dirty="0"/>
              <a:t> technology, Liang mainly studies the issue and transaction of assets in </a:t>
            </a:r>
            <a:r>
              <a:rPr lang="en-US" altLang="zh-CN" sz="1600" dirty="0" err="1"/>
              <a:t>blockchain</a:t>
            </a:r>
            <a:r>
              <a:rPr lang="en-US" altLang="zh-CN" sz="1600" dirty="0"/>
              <a:t>. He co-edited the </a:t>
            </a:r>
            <a:r>
              <a:rPr lang="en-US" altLang="zh-CN" sz="1600" i="1" dirty="0" err="1"/>
              <a:t>ChinaLedger</a:t>
            </a:r>
            <a:r>
              <a:rPr lang="en-US" altLang="zh-CN" sz="1600" i="1" dirty="0"/>
              <a:t> Whitepaper</a:t>
            </a:r>
            <a:r>
              <a:rPr lang="en-US" altLang="zh-CN" sz="1600" dirty="0"/>
              <a:t> as well as </a:t>
            </a:r>
            <a:r>
              <a:rPr lang="en-US" altLang="zh-CN" sz="1600" i="1" dirty="0"/>
              <a:t>China </a:t>
            </a:r>
            <a:r>
              <a:rPr lang="en-US" altLang="zh-CN" sz="1600" i="1" dirty="0" err="1"/>
              <a:t>Blockchain</a:t>
            </a:r>
            <a:r>
              <a:rPr lang="en-US" altLang="zh-CN" sz="1600" i="1" dirty="0"/>
              <a:t> Technology and Application Development Whitepaper</a:t>
            </a:r>
            <a:r>
              <a:rPr lang="en-US" altLang="zh-CN" sz="1600" dirty="0"/>
              <a:t> issued by MIIT and he is the judge of MIIT First China </a:t>
            </a:r>
            <a:r>
              <a:rPr lang="en-US" altLang="zh-CN" sz="1600" dirty="0" err="1"/>
              <a:t>Blockchain</a:t>
            </a:r>
            <a:r>
              <a:rPr lang="en-US" altLang="zh-CN" sz="1600" dirty="0"/>
              <a:t> Development Contest. Also, he is the co-founder of </a:t>
            </a:r>
            <a:r>
              <a:rPr lang="en-US" altLang="zh-CN" sz="1600" dirty="0" err="1"/>
              <a:t>RippleFox</a:t>
            </a:r>
            <a:r>
              <a:rPr lang="en-US" altLang="zh-CN" sz="1600" dirty="0"/>
              <a:t> (</a:t>
            </a:r>
            <a:r>
              <a:rPr lang="en-US" altLang="zh-CN" sz="1600" dirty="0" err="1"/>
              <a:t>RippleFox</a:t>
            </a:r>
            <a:r>
              <a:rPr lang="en-US" altLang="zh-CN" sz="1600" dirty="0"/>
              <a:t> is China’s biggest Ripple and </a:t>
            </a:r>
            <a:r>
              <a:rPr lang="en-US" altLang="zh-CN" sz="1600" dirty="0" err="1"/>
              <a:t>Stellar’s</a:t>
            </a:r>
            <a:r>
              <a:rPr lang="en-US" altLang="zh-CN" sz="1600" dirty="0"/>
              <a:t> gateway and the leader of Chinese community of both Ripple and Stellar</a:t>
            </a:r>
            <a:r>
              <a:rPr lang="en-US" altLang="zh-CN" sz="1600" dirty="0" smtClean="0"/>
              <a:t>.</a:t>
            </a:r>
            <a:endParaRPr lang="zh-CN" altLang="zh-CN" sz="1600" dirty="0"/>
          </a:p>
        </p:txBody>
      </p:sp>
      <p:pic>
        <p:nvPicPr>
          <p:cNvPr id="3074" name="Picture 2" descr="D:\项目\万物链\PPT图片\头像\马志伟.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150" y="4597022"/>
            <a:ext cx="680052" cy="680052"/>
          </a:xfrm>
          <a:prstGeom prst="rect">
            <a:avLst/>
          </a:prstGeom>
          <a:noFill/>
          <a:extLst>
            <a:ext uri="{909E8E84-426E-40DD-AFC4-6F175D3DCCD1}">
              <a14:hiddenFill xmlns:a14="http://schemas.microsoft.com/office/drawing/2010/main">
                <a:solidFill>
                  <a:srgbClr val="FFFFFF"/>
                </a:solidFill>
              </a14:hiddenFill>
            </a:ext>
          </a:extLst>
        </p:spPr>
      </p:pic>
      <p:sp>
        <p:nvSpPr>
          <p:cNvPr id="2" name="直接连接符 15"/>
          <p:cNvSpPr/>
          <p:nvPr/>
        </p:nvSpPr>
        <p:spPr>
          <a:xfrm>
            <a:off x="1090979" y="2874465"/>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 name="直接连接符 15"/>
          <p:cNvSpPr/>
          <p:nvPr/>
        </p:nvSpPr>
        <p:spPr>
          <a:xfrm>
            <a:off x="1100100" y="4252527"/>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11" name="文本框 10"/>
          <p:cNvSpPr txBox="1"/>
          <p:nvPr/>
        </p:nvSpPr>
        <p:spPr>
          <a:xfrm>
            <a:off x="2089674" y="3017899"/>
            <a:ext cx="8831608" cy="13234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en-US" altLang="zh-CN" sz="1600" b="1" dirty="0">
                <a:latin typeface="Times New Roman" panose="02020603050405020304" pitchFamily="18" charset="0"/>
                <a:cs typeface="Times New Roman" panose="02020603050405020304" pitchFamily="18" charset="0"/>
              </a:rPr>
              <a:t>Zhou </a:t>
            </a:r>
            <a:r>
              <a:rPr lang="en-US" altLang="zh-CN" sz="1600" b="1" dirty="0" err="1">
                <a:latin typeface="Times New Roman" panose="02020603050405020304" pitchFamily="18" charset="0"/>
                <a:cs typeface="Times New Roman" panose="02020603050405020304" pitchFamily="18" charset="0"/>
              </a:rPr>
              <a:t>Shuoji</a:t>
            </a:r>
            <a:r>
              <a:rPr lang="en-US" altLang="zh-CN" sz="1600" b="1"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Zhou is the founding partner of FBG and he is an expert in digital currency transaction as well as an active investor in </a:t>
            </a:r>
            <a:r>
              <a:rPr lang="en-US" altLang="zh-CN" sz="1600" dirty="0" err="1">
                <a:latin typeface="Times New Roman" panose="02020603050405020304" pitchFamily="18" charset="0"/>
                <a:cs typeface="Times New Roman" panose="02020603050405020304" pitchFamily="18" charset="0"/>
              </a:rPr>
              <a:t>blockchain</a:t>
            </a:r>
            <a:r>
              <a:rPr lang="en-US" altLang="zh-CN" sz="1600" dirty="0">
                <a:latin typeface="Times New Roman" panose="02020603050405020304" pitchFamily="18" charset="0"/>
                <a:cs typeface="Times New Roman" panose="02020603050405020304" pitchFamily="18" charset="0"/>
              </a:rPr>
              <a:t> field. As one of China’s early pioneer practitioner of </a:t>
            </a:r>
            <a:r>
              <a:rPr lang="en-US" altLang="zh-CN" sz="1600" dirty="0" err="1">
                <a:latin typeface="Times New Roman" panose="02020603050405020304" pitchFamily="18" charset="0"/>
                <a:cs typeface="Times New Roman" panose="02020603050405020304" pitchFamily="18" charset="0"/>
              </a:rPr>
              <a:t>blockchain</a:t>
            </a:r>
            <a:r>
              <a:rPr lang="en-US" altLang="zh-CN" sz="1600" dirty="0">
                <a:latin typeface="Times New Roman" panose="02020603050405020304" pitchFamily="18" charset="0"/>
                <a:cs typeface="Times New Roman" panose="02020603050405020304" pitchFamily="18" charset="0"/>
              </a:rPr>
              <a:t> technology and the opinion leader of China digital currency community, Zhou has started and managed two digital-currency private transaction funds.</a:t>
            </a:r>
            <a:endParaRPr lang="zh-CN" altLang="zh-CN" sz="1600" dirty="0">
              <a:latin typeface="Times New Roman" panose="02020603050405020304" pitchFamily="18" charset="0"/>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dirty="0">
              <a:ln>
                <a:noFill/>
              </a:ln>
              <a:solidFill>
                <a:schemeClr val="bg2"/>
              </a:solidFill>
              <a:effectLst/>
              <a:uFillTx/>
              <a:latin typeface="微软雅黑" panose="020B0503020204020204" charset="-122"/>
              <a:ea typeface="微软雅黑" panose="020B0503020204020204" charset="-122"/>
              <a:sym typeface="Calibri" panose="020F0502020204030204"/>
            </a:endParaRPr>
          </a:p>
        </p:txBody>
      </p:sp>
      <p:sp>
        <p:nvSpPr>
          <p:cNvPr id="12" name="文本框 11"/>
          <p:cNvSpPr txBox="1"/>
          <p:nvPr/>
        </p:nvSpPr>
        <p:spPr>
          <a:xfrm>
            <a:off x="2089674" y="4475385"/>
            <a:ext cx="8645525" cy="923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en-US" altLang="zh-CN" b="1" dirty="0">
                <a:latin typeface="Times New Roman" panose="02020603050405020304" pitchFamily="18" charset="0"/>
                <a:cs typeface="Times New Roman" panose="02020603050405020304" pitchFamily="18" charset="0"/>
              </a:rPr>
              <a:t>Ma </a:t>
            </a:r>
            <a:r>
              <a:rPr lang="en-US" altLang="zh-CN" b="1" dirty="0" err="1">
                <a:latin typeface="Times New Roman" panose="02020603050405020304" pitchFamily="18" charset="0"/>
                <a:cs typeface="Times New Roman" panose="02020603050405020304" pitchFamily="18" charset="0"/>
              </a:rPr>
              <a:t>Zhiwei</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Vice president of </a:t>
            </a:r>
            <a:r>
              <a:rPr lang="en-US" altLang="zh-CN" dirty="0" err="1">
                <a:latin typeface="Times New Roman" panose="02020603050405020304" pitchFamily="18" charset="0"/>
                <a:cs typeface="Times New Roman" panose="02020603050405020304" pitchFamily="18" charset="0"/>
              </a:rPr>
              <a:t>Opple</a:t>
            </a:r>
            <a:r>
              <a:rPr lang="en-US" altLang="zh-CN" dirty="0">
                <a:latin typeface="Times New Roman" panose="02020603050405020304" pitchFamily="18" charset="0"/>
                <a:cs typeface="Times New Roman" panose="02020603050405020304" pitchFamily="18" charset="0"/>
              </a:rPr>
              <a:t> Lighting Co., Ltd (603515). After </a:t>
            </a:r>
            <a:r>
              <a:rPr lang="en-US" altLang="zh-CN" dirty="0" err="1">
                <a:latin typeface="Times New Roman" panose="02020603050405020304" pitchFamily="18" charset="0"/>
                <a:cs typeface="Times New Roman" panose="02020603050405020304" pitchFamily="18" charset="0"/>
              </a:rPr>
              <a:t>Opple’s</a:t>
            </a:r>
            <a:r>
              <a:rPr lang="en-US" altLang="zh-CN" dirty="0">
                <a:latin typeface="Times New Roman" panose="02020603050405020304" pitchFamily="18" charset="0"/>
                <a:cs typeface="Times New Roman" panose="02020603050405020304" pitchFamily="18" charset="0"/>
              </a:rPr>
              <a:t> going public, it became the world’s largest lighting company with more than 30 million yuan market value.</a:t>
            </a:r>
            <a:endParaRPr lang="zh-CN" altLang="zh-CN" dirty="0">
              <a:latin typeface="Times New Roman" panose="02020603050405020304" pitchFamily="18" charset="0"/>
              <a:cs typeface="Times New Roman" panose="02020603050405020304" pitchFamily="18" charset="0"/>
            </a:endParaRPr>
          </a:p>
        </p:txBody>
      </p:sp>
      <p:pic>
        <p:nvPicPr>
          <p:cNvPr id="14" name="图片 13" descr="zhoushuoji"/>
          <p:cNvPicPr>
            <a:picLocks noChangeAspect="1"/>
          </p:cNvPicPr>
          <p:nvPr/>
        </p:nvPicPr>
        <p:blipFill>
          <a:blip r:embed="rId4"/>
          <a:stretch>
            <a:fillRect/>
          </a:stretch>
        </p:blipFill>
        <p:spPr>
          <a:xfrm>
            <a:off x="1118235" y="3113195"/>
            <a:ext cx="631825" cy="631825"/>
          </a:xfrm>
          <a:prstGeom prst="rect">
            <a:avLst/>
          </a:prstGeom>
        </p:spPr>
      </p:pic>
      <p:pic>
        <p:nvPicPr>
          <p:cNvPr id="18" name="Picture 2" descr="D:\项目\万物链\PPT图片\头像\梁然.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50" y="1515100"/>
            <a:ext cx="635306" cy="635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0706" y="3102235"/>
            <a:ext cx="8614896" cy="1477328"/>
          </a:xfrm>
          <a:prstGeom prst="rect">
            <a:avLst/>
          </a:prstGeom>
        </p:spPr>
        <p:txBody>
          <a:bodyPr wrap="square">
            <a:spAutoFit/>
          </a:bodyPr>
          <a:lstStyle/>
          <a:p>
            <a:endParaRPr lang="zh-CN" altLang="zh-CN" dirty="0">
              <a:latin typeface="微软雅黑" panose="020B0503020204020204" charset="-122"/>
              <a:ea typeface="微软雅黑" panose="020B0503020204020204" charset="-122"/>
            </a:endParaRPr>
          </a:p>
          <a:p>
            <a:r>
              <a:rPr lang="en-US" altLang="zh-CN" b="1" dirty="0">
                <a:latin typeface="Times New Roman" panose="02020603050405020304" pitchFamily="18" charset="0"/>
                <a:cs typeface="Times New Roman" panose="02020603050405020304" pitchFamily="18" charset="0"/>
              </a:rPr>
              <a:t>Sheng </a:t>
            </a:r>
            <a:r>
              <a:rPr lang="en-US" altLang="zh-CN" b="1" dirty="0" err="1">
                <a:latin typeface="Times New Roman" panose="02020603050405020304" pitchFamily="18" charset="0"/>
                <a:cs typeface="Times New Roman" panose="02020603050405020304" pitchFamily="18" charset="0"/>
              </a:rPr>
              <a:t>Wenjun</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Founder of </a:t>
            </a:r>
            <a:r>
              <a:rPr lang="en-US" altLang="zh-CN" dirty="0" err="1">
                <a:latin typeface="Times New Roman" panose="02020603050405020304" pitchFamily="18" charset="0"/>
                <a:cs typeface="Times New Roman" panose="02020603050405020304" pitchFamily="18" charset="0"/>
              </a:rPr>
              <a:t>Telink</a:t>
            </a:r>
            <a:r>
              <a:rPr lang="en-US" altLang="zh-CN" dirty="0">
                <a:latin typeface="Times New Roman" panose="02020603050405020304" pitchFamily="18" charset="0"/>
                <a:cs typeface="Times New Roman" panose="02020603050405020304" pitchFamily="18" charset="0"/>
              </a:rPr>
              <a:t>. He got his bachelor, master and doctor degree from Tsinghua University. </a:t>
            </a:r>
            <a:r>
              <a:rPr lang="en-US" altLang="zh-CN" dirty="0" err="1">
                <a:latin typeface="Times New Roman" panose="02020603050405020304" pitchFamily="18" charset="0"/>
                <a:cs typeface="Times New Roman" panose="02020603050405020304" pitchFamily="18" charset="0"/>
              </a:rPr>
              <a:t>Telink</a:t>
            </a:r>
            <a:r>
              <a:rPr lang="en-US" altLang="zh-CN" dirty="0">
                <a:latin typeface="Times New Roman" panose="02020603050405020304" pitchFamily="18" charset="0"/>
                <a:cs typeface="Times New Roman" panose="02020603050405020304" pitchFamily="18" charset="0"/>
              </a:rPr>
              <a:t> gained Intel strategic investment and is also the cooperative partner of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lang="en-US" altLang="zh-CN" dirty="0">
              <a:solidFill>
                <a:schemeClr val="tx1">
                  <a:lumMod val="65000"/>
                  <a:lumOff val="35000"/>
                </a:schemeClr>
              </a:solidFill>
              <a:latin typeface="微软雅黑" panose="020B0503020204020204" charset="-122"/>
              <a:ea typeface="微软雅黑" panose="020B0503020204020204" charset="-122"/>
            </a:endParaRPr>
          </a:p>
        </p:txBody>
      </p:sp>
      <p:pic>
        <p:nvPicPr>
          <p:cNvPr id="3076" name="Picture 4" descr="D:\项目\万物链\PPT图片\头像\盛文军.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2597" y="3466372"/>
            <a:ext cx="623714" cy="62371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4"/>
          <p:cNvGrpSpPr/>
          <p:nvPr/>
        </p:nvGrpSpPr>
        <p:grpSpPr>
          <a:xfrm>
            <a:off x="835105" y="789181"/>
            <a:ext cx="9692005" cy="483870"/>
            <a:chOff x="0" y="28756"/>
            <a:chExt cx="10607566" cy="483842"/>
          </a:xfrm>
        </p:grpSpPr>
        <p:sp>
          <p:nvSpPr>
            <p:cNvPr id="3" name="TextBox 13"/>
            <p:cNvSpPr/>
            <p:nvPr/>
          </p:nvSpPr>
          <p:spPr>
            <a:xfrm>
              <a:off x="0" y="28756"/>
              <a:ext cx="7496051" cy="358754"/>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altLang="zh-CN" b="1" dirty="0">
                  <a:latin typeface="Times New Roman" panose="02020603050405020304" pitchFamily="18" charset="0"/>
                  <a:ea typeface="微软雅黑" panose="020B0503020204020204" charset="-122"/>
                  <a:cs typeface="Times New Roman" panose="02020603050405020304" pitchFamily="18" charset="0"/>
                </a:rPr>
                <a:t>ITC Consultant Team</a:t>
              </a:r>
            </a:p>
          </p:txBody>
        </p:sp>
        <p:sp>
          <p:nvSpPr>
            <p:cNvPr id="8" name="直接连接符 15"/>
            <p:cNvSpPr/>
            <p:nvPr/>
          </p:nvSpPr>
          <p:spPr>
            <a:xfrm>
              <a:off x="0" y="512597"/>
              <a:ext cx="10607566"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grpSp>
      <p:sp>
        <p:nvSpPr>
          <p:cNvPr id="9" name="直接连接符 15"/>
          <p:cNvSpPr/>
          <p:nvPr/>
        </p:nvSpPr>
        <p:spPr>
          <a:xfrm>
            <a:off x="1108665" y="3143552"/>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pic>
        <p:nvPicPr>
          <p:cNvPr id="15" name="Picture 5" descr="D:\项目\万物链\PPT图片\头像\邱海一.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2597" y="4887733"/>
            <a:ext cx="686697" cy="68669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2"/>
          <p:cNvSpPr txBox="1"/>
          <p:nvPr/>
        </p:nvSpPr>
        <p:spPr>
          <a:xfrm>
            <a:off x="1981840" y="4909518"/>
            <a:ext cx="8448675" cy="1200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en-US" altLang="zh-CN" b="1" dirty="0" err="1">
                <a:latin typeface="Times New Roman" panose="02020603050405020304" pitchFamily="18" charset="0"/>
                <a:cs typeface="Times New Roman" panose="02020603050405020304" pitchFamily="18" charset="0"/>
              </a:rPr>
              <a:t>Qiu</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Haiyi</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Founder and general manager of High-Flying. High-Flying is the distributor of Ai chips and the only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enterprise invested by Baidu. The annual </a:t>
            </a:r>
            <a:r>
              <a:rPr lang="en-US" altLang="zh-CN" dirty="0" smtClean="0">
                <a:latin typeface="Times New Roman" panose="02020603050405020304" pitchFamily="18" charset="0"/>
                <a:cs typeface="Times New Roman" panose="02020603050405020304" pitchFamily="18" charset="0"/>
              </a:rPr>
              <a:t> sales volume </a:t>
            </a:r>
            <a:r>
              <a:rPr lang="en-US" altLang="zh-CN" dirty="0">
                <a:latin typeface="Times New Roman" panose="02020603050405020304" pitchFamily="18" charset="0"/>
                <a:cs typeface="Times New Roman" panose="02020603050405020304" pitchFamily="18" charset="0"/>
              </a:rPr>
              <a:t>of High-Flying </a:t>
            </a:r>
            <a:r>
              <a:rPr lang="en-US" altLang="zh-CN" dirty="0" smtClean="0">
                <a:latin typeface="Times New Roman" panose="02020603050405020304" pitchFamily="18" charset="0"/>
                <a:cs typeface="Times New Roman" panose="02020603050405020304" pitchFamily="18" charset="0"/>
              </a:rPr>
              <a:t>chips is </a:t>
            </a:r>
            <a:r>
              <a:rPr lang="en-US" altLang="zh-CN" dirty="0">
                <a:latin typeface="Times New Roman" panose="02020603050405020304" pitchFamily="18" charset="0"/>
                <a:cs typeface="Times New Roman" panose="02020603050405020304" pitchFamily="18" charset="0"/>
              </a:rPr>
              <a:t>about </a:t>
            </a:r>
            <a:r>
              <a:rPr lang="en-US" altLang="zh-CN" dirty="0" smtClean="0">
                <a:latin typeface="Times New Roman" panose="02020603050405020304" pitchFamily="18" charset="0"/>
                <a:cs typeface="Times New Roman" panose="02020603050405020304" pitchFamily="18" charset="0"/>
              </a:rPr>
              <a:t>15 </a:t>
            </a:r>
            <a:r>
              <a:rPr lang="en-US" altLang="zh-CN" dirty="0">
                <a:latin typeface="Times New Roman" panose="02020603050405020304" pitchFamily="18" charset="0"/>
                <a:cs typeface="Times New Roman" panose="02020603050405020304" pitchFamily="18" charset="0"/>
              </a:rPr>
              <a:t>million </a:t>
            </a:r>
            <a:endParaRPr lang="zh-CN" altLang="zh-CN" dirty="0">
              <a:latin typeface="Times New Roman" panose="02020603050405020304" pitchFamily="18" charset="0"/>
              <a:cs typeface="Times New Roman" panose="02020603050405020304" pitchFamily="18"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19" name="文本框 12"/>
          <p:cNvSpPr txBox="1"/>
          <p:nvPr/>
        </p:nvSpPr>
        <p:spPr>
          <a:xfrm>
            <a:off x="1900705" y="1809469"/>
            <a:ext cx="8448675" cy="12003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en-US" altLang="zh-CN" b="1" dirty="0">
                <a:latin typeface="Times New Roman" panose="02020603050405020304" pitchFamily="18" charset="0"/>
                <a:cs typeface="Times New Roman" panose="02020603050405020304" pitchFamily="18" charset="0"/>
              </a:rPr>
              <a:t>Ji Xinhua: </a:t>
            </a:r>
            <a:r>
              <a:rPr lang="en-US" altLang="zh-CN" dirty="0">
                <a:latin typeface="Times New Roman" panose="02020603050405020304" pitchFamily="18" charset="0"/>
                <a:cs typeface="Times New Roman" panose="02020603050405020304" pitchFamily="18" charset="0"/>
              </a:rPr>
              <a:t>Master of Shanghai </a:t>
            </a:r>
            <a:r>
              <a:rPr lang="en-US" altLang="zh-CN" dirty="0" err="1">
                <a:latin typeface="Times New Roman" panose="02020603050405020304" pitchFamily="18" charset="0"/>
                <a:cs typeface="Times New Roman" panose="02020603050405020304" pitchFamily="18" charset="0"/>
              </a:rPr>
              <a:t>Jaitong</a:t>
            </a:r>
            <a:r>
              <a:rPr lang="en-US" altLang="zh-CN" dirty="0">
                <a:latin typeface="Times New Roman" panose="02020603050405020304" pitchFamily="18" charset="0"/>
                <a:cs typeface="Times New Roman" panose="02020603050405020304" pitchFamily="18" charset="0"/>
              </a:rPr>
              <a:t> University and winner of first prize of Shanghai science and technology advancement. Ji took part in establishing standards for </a:t>
            </a:r>
            <a:r>
              <a:rPr lang="en-US" altLang="zh-CN" dirty="0" err="1">
                <a:latin typeface="Times New Roman" panose="02020603050405020304" pitchFamily="18" charset="0"/>
                <a:cs typeface="Times New Roman" panose="02020603050405020304" pitchFamily="18" charset="0"/>
              </a:rPr>
              <a:t>Unionpay</a:t>
            </a:r>
            <a:r>
              <a:rPr lang="en-US" altLang="zh-CN" dirty="0">
                <a:latin typeface="Times New Roman" panose="02020603050405020304" pitchFamily="18" charset="0"/>
                <a:cs typeface="Times New Roman" panose="02020603050405020304" pitchFamily="18" charset="0"/>
              </a:rPr>
              <a:t> credit cards’ encryption chips and for Central Bank’s digital currency.</a:t>
            </a:r>
            <a:endParaRPr lang="zh-CN" altLang="zh-CN" dirty="0">
              <a:latin typeface="Times New Roman" panose="02020603050405020304" pitchFamily="18" charset="0"/>
              <a:cs typeface="Times New Roman" panose="02020603050405020304" pitchFamily="18" charset="0"/>
            </a:endParaRPr>
          </a:p>
          <a:p>
            <a:endParaRPr kumimoji="0" lang="zh-CN" alt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pic>
        <p:nvPicPr>
          <p:cNvPr id="20" name="Picture 2" descr="D:\项目\万物链\PPT图片\头像\季欣华.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510" y="1873587"/>
            <a:ext cx="707257" cy="707257"/>
          </a:xfrm>
          <a:prstGeom prst="rect">
            <a:avLst/>
          </a:prstGeom>
          <a:noFill/>
          <a:extLst>
            <a:ext uri="{909E8E84-426E-40DD-AFC4-6F175D3DCCD1}">
              <a14:hiddenFill xmlns:a14="http://schemas.microsoft.com/office/drawing/2010/main">
                <a:solidFill>
                  <a:srgbClr val="FFFFFF"/>
                </a:solidFill>
              </a14:hiddenFill>
            </a:ext>
          </a:extLst>
        </p:spPr>
      </p:pic>
      <p:sp>
        <p:nvSpPr>
          <p:cNvPr id="21" name="直接连接符 15"/>
          <p:cNvSpPr/>
          <p:nvPr/>
        </p:nvSpPr>
        <p:spPr>
          <a:xfrm>
            <a:off x="1054509" y="4579563"/>
            <a:ext cx="924071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7" name="图片 5" descr="图片 5"/>
          <p:cNvPicPr>
            <a:picLocks noChangeAspect="1"/>
          </p:cNvPicPr>
          <p:nvPr/>
        </p:nvPicPr>
        <p:blipFill>
          <a:blip r:embed="rId3"/>
          <a:srcRect t="14190"/>
          <a:stretch>
            <a:fillRect/>
          </a:stretch>
        </p:blipFill>
        <p:spPr>
          <a:xfrm>
            <a:off x="0" y="-1"/>
            <a:ext cx="12192000" cy="6858003"/>
          </a:xfrm>
          <a:prstGeom prst="rect">
            <a:avLst/>
          </a:prstGeom>
          <a:ln w="12700">
            <a:miter lim="400000"/>
            <a:headEnd/>
            <a:tailEnd/>
          </a:ln>
        </p:spPr>
      </p:pic>
      <p:grpSp>
        <p:nvGrpSpPr>
          <p:cNvPr id="910" name="组合 1"/>
          <p:cNvGrpSpPr/>
          <p:nvPr/>
        </p:nvGrpSpPr>
        <p:grpSpPr>
          <a:xfrm>
            <a:off x="1670" y="2854621"/>
            <a:ext cx="5372973" cy="2562338"/>
            <a:chOff x="0" y="-1"/>
            <a:chExt cx="5372972" cy="2562337"/>
          </a:xfrm>
        </p:grpSpPr>
        <p:sp>
          <p:nvSpPr>
            <p:cNvPr id="908" name="矩形 6"/>
            <p:cNvSpPr/>
            <p:nvPr/>
          </p:nvSpPr>
          <p:spPr>
            <a:xfrm>
              <a:off x="-1" y="-2"/>
              <a:ext cx="301755" cy="256233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909" name="文本框 8"/>
            <p:cNvSpPr/>
            <p:nvPr/>
          </p:nvSpPr>
          <p:spPr>
            <a:xfrm>
              <a:off x="606641" y="574376"/>
              <a:ext cx="4766331" cy="916937"/>
            </a:xfrm>
            <a:prstGeom prst="rect">
              <a:avLst/>
            </a:prstGeom>
            <a:noFill/>
            <a:ln w="12700" cap="flat">
              <a:noFill/>
              <a:miter lim="400000"/>
            </a:ln>
            <a:effectLst/>
          </p:spPr>
          <p:txBody>
            <a:bodyPr wrap="square" lIns="45718" tIns="45718" rIns="45718" bIns="45718" numCol="1" anchor="t">
              <a:spAutoFit/>
            </a:bodyPr>
            <a:lstStyle>
              <a:lvl1pPr algn="ctr">
                <a:defRPr sz="5400" b="1">
                  <a:solidFill>
                    <a:srgbClr val="C9C9C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THANK YOU</a:t>
              </a:r>
            </a:p>
          </p:txBody>
        </p:sp>
      </p:gr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2"/>
          <p:cNvSpPr/>
          <p:nvPr/>
        </p:nvSpPr>
        <p:spPr>
          <a:xfrm>
            <a:off x="915825" y="579489"/>
            <a:ext cx="6381757" cy="523216"/>
          </a:xfrm>
          <a:prstGeom prst="rect">
            <a:avLst/>
          </a:prstGeom>
          <a:ln w="12700">
            <a:miter lim="400000"/>
          </a:ln>
        </p:spPr>
        <p:txBody>
          <a:bodyPr lIns="45718" tIns="45718" rIns="45718" bIns="45718" anchor="ctr">
            <a:spAutoFit/>
          </a:bodyPr>
          <a:lstStyle>
            <a:lvl1pPr>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800" dirty="0" err="1" smtClean="0">
                <a:latin typeface="Times New Roman" panose="02020603050405020304" pitchFamily="18" charset="0"/>
                <a:cs typeface="Times New Roman" panose="02020603050405020304" pitchFamily="18" charset="0"/>
                <a:sym typeface="冬青黑体简体中文 W6"/>
              </a:rPr>
              <a:t>IoT</a:t>
            </a:r>
            <a:r>
              <a:rPr lang="en-US" sz="2800" dirty="0" smtClean="0">
                <a:latin typeface="Times New Roman" panose="02020603050405020304" pitchFamily="18" charset="0"/>
                <a:cs typeface="Times New Roman" panose="02020603050405020304" pitchFamily="18" charset="0"/>
                <a:sym typeface="冬青黑体简体中文 W6"/>
              </a:rPr>
              <a:t> Market Scale</a:t>
            </a:r>
            <a:endParaRPr sz="2800" dirty="0">
              <a:latin typeface="Times New Roman" panose="02020603050405020304" pitchFamily="18" charset="0"/>
              <a:cs typeface="Times New Roman" panose="02020603050405020304" pitchFamily="18" charset="0"/>
              <a:sym typeface="冬青黑体简体中文 W6"/>
            </a:endParaRPr>
          </a:p>
        </p:txBody>
      </p:sp>
      <p:sp>
        <p:nvSpPr>
          <p:cNvPr id="327" name="直接连接符 97"/>
          <p:cNvSpPr/>
          <p:nvPr/>
        </p:nvSpPr>
        <p:spPr>
          <a:xfrm>
            <a:off x="983594" y="1172691"/>
            <a:ext cx="8803625" cy="1"/>
          </a:xfrm>
          <a:prstGeom prst="line">
            <a:avLst/>
          </a:prstGeom>
          <a:ln w="6350">
            <a:solidFill>
              <a:srgbClr val="969696"/>
            </a:solidFill>
            <a:miter/>
          </a:ln>
        </p:spPr>
        <p:txBody>
          <a:bodyPr lIns="45718" tIns="45718" rIns="45718" bIns="45718"/>
          <a:lstStyle/>
          <a:p>
            <a:endParaRPr/>
          </a:p>
        </p:txBody>
      </p:sp>
      <p:sp>
        <p:nvSpPr>
          <p:cNvPr id="2" name="矩形 1"/>
          <p:cNvSpPr/>
          <p:nvPr/>
        </p:nvSpPr>
        <p:spPr>
          <a:xfrm>
            <a:off x="915670" y="5595867"/>
            <a:ext cx="10832382" cy="1323439"/>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In 2016, expenses on </a:t>
            </a:r>
            <a:r>
              <a:rPr lang="en-US" altLang="zh-CN" sz="1600" dirty="0" err="1">
                <a:latin typeface="Times New Roman" panose="02020603050405020304" pitchFamily="18" charset="0"/>
                <a:cs typeface="Times New Roman" panose="02020603050405020304" pitchFamily="18" charset="0"/>
              </a:rPr>
              <a:t>IoT</a:t>
            </a:r>
            <a:r>
              <a:rPr lang="en-US" altLang="zh-CN" sz="1600" dirty="0">
                <a:latin typeface="Times New Roman" panose="02020603050405020304" pitchFamily="18" charset="0"/>
                <a:cs typeface="Times New Roman" panose="02020603050405020304" pitchFamily="18" charset="0"/>
              </a:rPr>
              <a:t> technical products and services by the whole world’s enterprises have reached 120 billion dollars and this number will increase to 253 billion dollars in 2021, with a compound annual growth rate of 16%. Over the next five years, the sole expenditure on </a:t>
            </a:r>
            <a:r>
              <a:rPr lang="en-US" altLang="zh-CN" sz="1600" dirty="0" err="1">
                <a:latin typeface="Times New Roman" panose="02020603050405020304" pitchFamily="18" charset="0"/>
                <a:cs typeface="Times New Roman" panose="02020603050405020304" pitchFamily="18" charset="0"/>
              </a:rPr>
              <a:t>IoT</a:t>
            </a:r>
            <a:r>
              <a:rPr lang="en-US" altLang="zh-CN" sz="1600" dirty="0">
                <a:latin typeface="Times New Roman" panose="02020603050405020304" pitchFamily="18" charset="0"/>
                <a:cs typeface="Times New Roman" panose="02020603050405020304" pitchFamily="18" charset="0"/>
              </a:rPr>
              <a:t> technical services will rise with a compound annual growth rate of 17%, reaching 143 billion dollars in 2021. To estimate on the compound annual growth rate of 20%, Asia will have the fastest growth, reaching around 35% of total expenditure in 2021.</a:t>
            </a:r>
            <a:endParaRPr lang="zh-CN" altLang="zh-CN" sz="16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817525" y="1277813"/>
            <a:ext cx="7551761" cy="424316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374" y="255465"/>
            <a:ext cx="4260991" cy="606669"/>
          </a:xfrm>
        </p:spPr>
        <p:txBody>
          <a:bodyPr>
            <a:normAutofit fontScale="90000"/>
          </a:bodyPr>
          <a:lstStyle/>
          <a:p>
            <a:r>
              <a:rPr kumimoji="1" lang="en-US" altLang="zh-CN" b="1" dirty="0" smtClean="0">
                <a:latin typeface="Times New Roman" panose="02020603050405020304" pitchFamily="18" charset="0"/>
                <a:ea typeface="微软雅黑" panose="020B0503020204020204" charset="-122"/>
                <a:cs typeface="Times New Roman" panose="02020603050405020304" pitchFamily="18" charset="0"/>
              </a:rPr>
              <a:t>Overview of </a:t>
            </a:r>
            <a:r>
              <a:rPr kumimoji="1" lang="en-US" altLang="zh-CN" b="1" dirty="0" err="1" smtClean="0">
                <a:latin typeface="Times New Roman" panose="02020603050405020304" pitchFamily="18" charset="0"/>
                <a:ea typeface="微软雅黑" panose="020B0503020204020204" charset="-122"/>
                <a:cs typeface="Times New Roman" panose="02020603050405020304" pitchFamily="18" charset="0"/>
              </a:rPr>
              <a:t>IoT</a:t>
            </a:r>
            <a:r>
              <a:rPr kumimoji="1" lang="en-US" altLang="zh-CN" b="1" dirty="0" smtClean="0">
                <a:latin typeface="Times New Roman" panose="02020603050405020304" pitchFamily="18" charset="0"/>
                <a:ea typeface="微软雅黑" panose="020B0503020204020204" charset="-122"/>
                <a:cs typeface="Times New Roman" panose="02020603050405020304" pitchFamily="18" charset="0"/>
              </a:rPr>
              <a:t> </a:t>
            </a:r>
            <a:r>
              <a:rPr kumimoji="1" lang="en-US" altLang="zh-CN" b="1" dirty="0">
                <a:latin typeface="Times New Roman" panose="02020603050405020304" pitchFamily="18" charset="0"/>
                <a:ea typeface="微软雅黑" panose="020B0503020204020204" charset="-122"/>
                <a:cs typeface="Times New Roman" panose="02020603050405020304" pitchFamily="18" charset="0"/>
              </a:rPr>
              <a:t>I</a:t>
            </a:r>
            <a:r>
              <a:rPr kumimoji="1" lang="en-US" altLang="zh-CN" b="1" dirty="0" smtClean="0">
                <a:latin typeface="Times New Roman" panose="02020603050405020304" pitchFamily="18" charset="0"/>
                <a:ea typeface="微软雅黑" panose="020B0503020204020204" charset="-122"/>
                <a:cs typeface="Times New Roman" panose="02020603050405020304" pitchFamily="18" charset="0"/>
              </a:rPr>
              <a:t>ndustry</a:t>
            </a:r>
            <a:endParaRPr kumimoji="1"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1026" name="Picture 2" descr="物联网应用领域"/>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890" y="862134"/>
            <a:ext cx="8868697" cy="55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711" y="306535"/>
            <a:ext cx="3231051" cy="606669"/>
          </a:xfrm>
        </p:spPr>
        <p:txBody>
          <a:bodyPr/>
          <a:lstStyle/>
          <a:p>
            <a:r>
              <a:rPr kumimoji="1" lang="en-US" altLang="zh-CN" b="1" dirty="0" smtClean="0">
                <a:latin typeface="Times New Roman" panose="02020603050405020304" pitchFamily="18" charset="0"/>
                <a:ea typeface="微软雅黑" panose="020B0503020204020204" charset="-122"/>
                <a:cs typeface="Times New Roman" panose="02020603050405020304" pitchFamily="18" charset="0"/>
              </a:rPr>
              <a:t>Possible Future</a:t>
            </a:r>
            <a:endParaRPr kumimoji="1" lang="zh-CN" altLang="en-US"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5" name="直接连接符 15"/>
          <p:cNvSpPr/>
          <p:nvPr/>
        </p:nvSpPr>
        <p:spPr>
          <a:xfrm>
            <a:off x="736711" y="1058949"/>
            <a:ext cx="10607568"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pic>
        <p:nvPicPr>
          <p:cNvPr id="1026" name="Picture 2" descr="D:\项目\万物链\PPT图片\图1-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04" y="1389852"/>
            <a:ext cx="6352388" cy="48104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561" y="1206052"/>
            <a:ext cx="4635450" cy="541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0" name="组合 14"/>
          <p:cNvGrpSpPr/>
          <p:nvPr/>
        </p:nvGrpSpPr>
        <p:grpSpPr>
          <a:xfrm>
            <a:off x="736711" y="546354"/>
            <a:ext cx="10607568" cy="1015280"/>
            <a:chOff x="-1" y="0"/>
            <a:chExt cx="10607567" cy="1015280"/>
          </a:xfrm>
        </p:grpSpPr>
        <p:sp>
          <p:nvSpPr>
            <p:cNvPr id="357" name="直接连接符 15"/>
            <p:cNvSpPr/>
            <p:nvPr/>
          </p:nvSpPr>
          <p:spPr>
            <a:xfrm>
              <a:off x="-1" y="512595"/>
              <a:ext cx="10607567"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58" name="矩形 16"/>
            <p:cNvSpPr/>
            <p:nvPr/>
          </p:nvSpPr>
          <p:spPr>
            <a:xfrm>
              <a:off x="0" y="799836"/>
              <a:ext cx="10587112" cy="215444"/>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p:txBody>
        </p:sp>
        <p:sp>
          <p:nvSpPr>
            <p:cNvPr id="359" name="TextBox 13"/>
            <p:cNvSpPr/>
            <p:nvPr/>
          </p:nvSpPr>
          <p:spPr>
            <a:xfrm>
              <a:off x="534750" y="0"/>
              <a:ext cx="9636023"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Challenge One: Low </a:t>
              </a:r>
              <a:r>
                <a:rPr lang="en-US" b="1" dirty="0">
                  <a:latin typeface="Times New Roman" panose="02020603050405020304" pitchFamily="18" charset="0"/>
                  <a:ea typeface="微软雅黑" panose="020B0503020204020204" charset="-122"/>
                  <a:cs typeface="Times New Roman" panose="02020603050405020304" pitchFamily="18" charset="0"/>
                </a:rPr>
                <a:t>S</a:t>
              </a:r>
              <a:r>
                <a:rPr lang="en-US" b="1" dirty="0" smtClean="0">
                  <a:latin typeface="Times New Roman" panose="02020603050405020304" pitchFamily="18" charset="0"/>
                  <a:ea typeface="微软雅黑" panose="020B0503020204020204" charset="-122"/>
                  <a:cs typeface="Times New Roman" panose="02020603050405020304" pitchFamily="18" charset="0"/>
                </a:rPr>
                <a:t>ecurity</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366" name="组合 33"/>
          <p:cNvGrpSpPr/>
          <p:nvPr/>
        </p:nvGrpSpPr>
        <p:grpSpPr>
          <a:xfrm>
            <a:off x="778789" y="3857275"/>
            <a:ext cx="10523412" cy="993313"/>
            <a:chOff x="-1" y="21969"/>
            <a:chExt cx="10523411" cy="993312"/>
          </a:xfrm>
        </p:grpSpPr>
        <p:sp>
          <p:nvSpPr>
            <p:cNvPr id="363" name="直接连接符 34"/>
            <p:cNvSpPr/>
            <p:nvPr/>
          </p:nvSpPr>
          <p:spPr>
            <a:xfrm>
              <a:off x="-1" y="512594"/>
              <a:ext cx="6864240" cy="5"/>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64" name="矩形 35"/>
            <p:cNvSpPr/>
            <p:nvPr/>
          </p:nvSpPr>
          <p:spPr>
            <a:xfrm>
              <a:off x="-1" y="799837"/>
              <a:ext cx="10523411" cy="215444"/>
            </a:xfrm>
            <a:prstGeom prst="rect">
              <a:avLst/>
            </a:prstGeom>
            <a:noFill/>
            <a:ln w="12700" cap="flat">
              <a:noFill/>
              <a:miter lim="400000"/>
            </a:ln>
            <a:effectLst/>
          </p:spPr>
          <p:txBody>
            <a:bodyPr wrap="square" lIns="0" tIns="0" rIns="0" bIns="0" numCol="1" anchor="t">
              <a:spAutoFit/>
            </a:bodyPr>
            <a:lstStyle>
              <a:lvl1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dirty="0"/>
            </a:p>
          </p:txBody>
        </p:sp>
        <p:sp>
          <p:nvSpPr>
            <p:cNvPr id="365" name="TextBox 13"/>
            <p:cNvSpPr/>
            <p:nvPr/>
          </p:nvSpPr>
          <p:spPr>
            <a:xfrm>
              <a:off x="629298" y="21969"/>
              <a:ext cx="3989455"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Solutions</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367" name="Picture 3" descr="Picture 3"/>
          <p:cNvPicPr>
            <a:picLocks noChangeAspect="1"/>
          </p:cNvPicPr>
          <p:nvPr/>
        </p:nvPicPr>
        <p:blipFill>
          <a:blip r:embed="rId3"/>
          <a:stretch>
            <a:fillRect/>
          </a:stretch>
        </p:blipFill>
        <p:spPr>
          <a:xfrm>
            <a:off x="703047" y="476672"/>
            <a:ext cx="434219" cy="434220"/>
          </a:xfrm>
          <a:prstGeom prst="rect">
            <a:avLst/>
          </a:prstGeom>
          <a:ln w="12700">
            <a:miter lim="400000"/>
            <a:headEnd/>
            <a:tailEnd/>
          </a:ln>
        </p:spPr>
      </p:pic>
      <p:pic>
        <p:nvPicPr>
          <p:cNvPr id="368" name="Picture 4" descr="Picture 4"/>
          <p:cNvPicPr>
            <a:picLocks noChangeAspect="1"/>
          </p:cNvPicPr>
          <p:nvPr/>
        </p:nvPicPr>
        <p:blipFill>
          <a:blip r:embed="rId4"/>
          <a:stretch>
            <a:fillRect/>
          </a:stretch>
        </p:blipFill>
        <p:spPr>
          <a:xfrm>
            <a:off x="699774" y="3794459"/>
            <a:ext cx="440766" cy="440765"/>
          </a:xfrm>
          <a:prstGeom prst="rect">
            <a:avLst/>
          </a:prstGeom>
          <a:ln w="12700">
            <a:miter lim="400000"/>
            <a:headEnd/>
            <a:tailEnd/>
          </a:ln>
        </p:spPr>
      </p:pic>
      <p:sp>
        <p:nvSpPr>
          <p:cNvPr id="16" name="下箭头 15"/>
          <p:cNvSpPr/>
          <p:nvPr/>
        </p:nvSpPr>
        <p:spPr>
          <a:xfrm rot="16200000">
            <a:off x="6449369" y="5404997"/>
            <a:ext cx="800100" cy="1190625"/>
          </a:xfrm>
          <a:prstGeom prst="downArrow">
            <a:avLst>
              <a:gd name="adj1" fmla="val 45238"/>
              <a:gd name="adj2" fmla="val 63095"/>
            </a:avLst>
          </a:prstGeom>
          <a:solidFill>
            <a:schemeClr val="tx2">
              <a:lumMod val="40000"/>
              <a:lumOff val="60000"/>
            </a:schemeClr>
          </a:solidFill>
          <a:ln w="1524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pic>
        <p:nvPicPr>
          <p:cNvPr id="2" name="图片 1" descr="微信图片_20170625161907"/>
          <p:cNvPicPr>
            <a:picLocks noChangeAspect="1"/>
          </p:cNvPicPr>
          <p:nvPr/>
        </p:nvPicPr>
        <p:blipFill>
          <a:blip r:embed="rId5"/>
          <a:stretch>
            <a:fillRect/>
          </a:stretch>
        </p:blipFill>
        <p:spPr>
          <a:xfrm>
            <a:off x="7820660" y="5247640"/>
            <a:ext cx="2856865" cy="1504950"/>
          </a:xfrm>
          <a:prstGeom prst="rect">
            <a:avLst/>
          </a:prstGeom>
        </p:spPr>
      </p:pic>
      <p:pic>
        <p:nvPicPr>
          <p:cNvPr id="3" name="图片 2" descr="微信图片_20170625161911"/>
          <p:cNvPicPr>
            <a:picLocks noChangeAspect="1"/>
          </p:cNvPicPr>
          <p:nvPr/>
        </p:nvPicPr>
        <p:blipFill>
          <a:blip r:embed="rId6"/>
          <a:stretch>
            <a:fillRect/>
          </a:stretch>
        </p:blipFill>
        <p:spPr>
          <a:xfrm>
            <a:off x="3028950" y="5247640"/>
            <a:ext cx="2856865" cy="1504950"/>
          </a:xfrm>
          <a:prstGeom prst="rect">
            <a:avLst/>
          </a:prstGeom>
        </p:spPr>
      </p:pic>
      <p:sp>
        <p:nvSpPr>
          <p:cNvPr id="5" name="矩形 4"/>
          <p:cNvSpPr/>
          <p:nvPr/>
        </p:nvSpPr>
        <p:spPr>
          <a:xfrm>
            <a:off x="804734" y="1106993"/>
            <a:ext cx="10569479" cy="2677656"/>
          </a:xfrm>
          <a:prstGeom prst="rect">
            <a:avLst/>
          </a:prstGeom>
        </p:spPr>
        <p:txBody>
          <a:bodyPr wrap="square">
            <a:spAutoFit/>
          </a:bodyPr>
          <a:lstStyle/>
          <a:p>
            <a:r>
              <a:rPr lang="en-US" altLang="zh-CN" sz="1400" dirty="0">
                <a:latin typeface="Times New Roman" panose="02020603050405020304" pitchFamily="18" charset="0"/>
                <a:cs typeface="Times New Roman" panose="02020603050405020304" pitchFamily="18" charset="0"/>
              </a:rPr>
              <a:t>The Botnets of Things created by </a:t>
            </a:r>
            <a:r>
              <a:rPr lang="en-US" altLang="zh-CN" sz="1400" dirty="0" err="1">
                <a:latin typeface="Times New Roman" panose="02020603050405020304" pitchFamily="18" charset="0"/>
                <a:cs typeface="Times New Roman" panose="02020603050405020304" pitchFamily="18" charset="0"/>
              </a:rPr>
              <a:t>Mirai</a:t>
            </a:r>
            <a:r>
              <a:rPr lang="en-US" altLang="zh-CN" sz="1400" dirty="0">
                <a:latin typeface="Times New Roman" panose="02020603050405020304" pitchFamily="18" charset="0"/>
                <a:cs typeface="Times New Roman" panose="02020603050405020304" pitchFamily="18" charset="0"/>
              </a:rPr>
              <a:t> was entitled as one of the Ten Breakthrough Technologies in 2107 by </a:t>
            </a:r>
            <a:r>
              <a:rPr lang="en-US" altLang="zh-CN" sz="1400" i="1" dirty="0">
                <a:latin typeface="Times New Roman" panose="02020603050405020304" pitchFamily="18" charset="0"/>
                <a:cs typeface="Times New Roman" panose="02020603050405020304" pitchFamily="18" charset="0"/>
              </a:rPr>
              <a:t>MIT Technology Review. </a:t>
            </a:r>
            <a:r>
              <a:rPr lang="en-US" altLang="zh-CN" sz="1400" dirty="0">
                <a:latin typeface="Times New Roman" panose="02020603050405020304" pitchFamily="18" charset="0"/>
                <a:cs typeface="Times New Roman" panose="02020603050405020304" pitchFamily="18" charset="0"/>
              </a:rPr>
              <a:t>According to the statistics, the Botnets of Things have infected more than 2 million </a:t>
            </a:r>
            <a:r>
              <a:rPr lang="en-US" altLang="zh-CN" sz="1400" dirty="0" err="1">
                <a:latin typeface="Times New Roman" panose="02020603050405020304" pitchFamily="18" charset="0"/>
                <a:cs typeface="Times New Roman" panose="02020603050405020304" pitchFamily="18" charset="0"/>
              </a:rPr>
              <a:t>IoT</a:t>
            </a:r>
            <a:r>
              <a:rPr lang="en-US" altLang="zh-CN" sz="1400" dirty="0">
                <a:latin typeface="Times New Roman" panose="02020603050405020304" pitchFamily="18" charset="0"/>
                <a:cs typeface="Times New Roman" panose="02020603050405020304" pitchFamily="18" charset="0"/>
              </a:rPr>
              <a:t> devices, for example, the cameras. The </a:t>
            </a:r>
            <a:r>
              <a:rPr lang="en-US" altLang="zh-CN" sz="1400" dirty="0" err="1">
                <a:latin typeface="Times New Roman" panose="02020603050405020304" pitchFamily="18" charset="0"/>
                <a:cs typeface="Times New Roman" panose="02020603050405020304" pitchFamily="18" charset="0"/>
              </a:rPr>
              <a:t>DDos</a:t>
            </a:r>
            <a:r>
              <a:rPr lang="en-US" altLang="zh-CN" sz="1400" dirty="0">
                <a:latin typeface="Times New Roman" panose="02020603050405020304" pitchFamily="18" charset="0"/>
                <a:cs typeface="Times New Roman" panose="02020603050405020304" pitchFamily="18" charset="0"/>
              </a:rPr>
              <a:t> attack launched by this made the network of American DNS service provider </a:t>
            </a:r>
            <a:r>
              <a:rPr lang="en-US" altLang="zh-CN" sz="1400" dirty="0" err="1">
                <a:latin typeface="Times New Roman" panose="02020603050405020304" pitchFamily="18" charset="0"/>
                <a:cs typeface="Times New Roman" panose="02020603050405020304" pitchFamily="18" charset="0"/>
              </a:rPr>
              <a:t>Dyn</a:t>
            </a:r>
            <a:r>
              <a:rPr lang="en-US" altLang="zh-CN" sz="1400" dirty="0">
                <a:latin typeface="Times New Roman" panose="02020603050405020304" pitchFamily="18" charset="0"/>
                <a:cs typeface="Times New Roman" panose="02020603050405020304" pitchFamily="18" charset="0"/>
              </a:rPr>
              <a:t> break down and users could not visit several popular websites such as Twitter and </a:t>
            </a:r>
            <a:r>
              <a:rPr lang="en-US" altLang="zh-CN" sz="1400" dirty="0" err="1">
                <a:latin typeface="Times New Roman" panose="02020603050405020304" pitchFamily="18" charset="0"/>
                <a:cs typeface="Times New Roman" panose="02020603050405020304" pitchFamily="18" charset="0"/>
              </a:rPr>
              <a:t>Paypal</a:t>
            </a:r>
            <a:r>
              <a:rPr lang="en-US" altLang="zh-CN" sz="1400" dirty="0">
                <a:latin typeface="Times New Roman" panose="02020603050405020304" pitchFamily="18" charset="0"/>
                <a:cs typeface="Times New Roman" panose="02020603050405020304" pitchFamily="18" charset="0"/>
              </a:rPr>
              <a:t> within a short time. Afterwards, more botnets appeared, including the one that hijacked the </a:t>
            </a:r>
            <a:r>
              <a:rPr lang="en-US" altLang="zh-CN" sz="1400" dirty="0" err="1">
                <a:latin typeface="Times New Roman" panose="02020603050405020304" pitchFamily="18" charset="0"/>
                <a:cs typeface="Times New Roman" panose="02020603050405020304" pitchFamily="18" charset="0"/>
              </a:rPr>
              <a:t>IoT</a:t>
            </a:r>
            <a:r>
              <a:rPr lang="en-US" altLang="zh-CN" sz="1400" dirty="0">
                <a:latin typeface="Times New Roman" panose="02020603050405020304" pitchFamily="18" charset="0"/>
                <a:cs typeface="Times New Roman" panose="02020603050405020304" pitchFamily="18" charset="0"/>
              </a:rPr>
              <a:t> devices to mine Bitcoins and the http81, which has larger scale and is more active.</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Centralized management structure cannot prove its innocence and individual private data being revealed has happened occasionally. For example, in May, 2017, People’s Daily Online once reported that 266 cameras in Chengdu were enforced for webcast.</a:t>
            </a:r>
            <a:endParaRPr lang="zh-CN"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At present, the security model based on closed source (often called “security through obscurity”) has exposed its potential safety hazards and will be abandoned gradually and be replaced by a new security model, “security through publicity”. To realize this, it is necessary to upgrade the model to open source software. Though the current open source systems are still vulnerable to accidents and are of low availability, they are less prone to government interference and other targeted attacks. Therefore, the open source system will play an important role in home automation as well as networking of vehicles and other devices.</a:t>
            </a:r>
            <a:endParaRPr lang="zh-CN" altLang="zh-CN" sz="1400" dirty="0">
              <a:latin typeface="Times New Roman" panose="02020603050405020304" pitchFamily="18" charset="0"/>
              <a:cs typeface="Times New Roman" panose="02020603050405020304" pitchFamily="18" charset="0"/>
            </a:endParaRPr>
          </a:p>
        </p:txBody>
      </p:sp>
      <p:sp>
        <p:nvSpPr>
          <p:cNvPr id="6" name="矩形 5"/>
          <p:cNvSpPr/>
          <p:nvPr/>
        </p:nvSpPr>
        <p:spPr>
          <a:xfrm>
            <a:off x="736711" y="4444663"/>
            <a:ext cx="10977067" cy="738664"/>
          </a:xfrm>
          <a:prstGeom prst="rect">
            <a:avLst/>
          </a:prstGeom>
        </p:spPr>
        <p:txBody>
          <a:bodyPr wrap="square">
            <a:spAutoFit/>
          </a:bodyPr>
          <a:lstStyle/>
          <a:p>
            <a:r>
              <a:rPr lang="en-US" altLang="zh-CN" sz="1400" dirty="0" err="1">
                <a:latin typeface="Times New Roman" panose="02020603050405020304" pitchFamily="18" charset="0"/>
                <a:cs typeface="Times New Roman" panose="02020603050405020304" pitchFamily="18" charset="0"/>
              </a:rPr>
              <a:t>IoT</a:t>
            </a:r>
            <a:r>
              <a:rPr lang="en-US" altLang="zh-CN" sz="1400" dirty="0">
                <a:latin typeface="Times New Roman" panose="02020603050405020304" pitchFamily="18" charset="0"/>
                <a:cs typeface="Times New Roman" panose="02020603050405020304" pitchFamily="18" charset="0"/>
              </a:rPr>
              <a:t> Chain (ITC) has adopted the asymmetrical encryption. As long as the private key is kept properly, the data cannot be cracked even if it’s collected. At the same time, all the nodes in ITC are equal, which protects the users’ privacy. Moreover, based on the character that block chain cannot be tampered, the manufacturers and service providers are not able to tamper the user’s all information.</a:t>
            </a:r>
            <a:endParaRPr lang="zh-CN" altLang="zh-CN"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 name="组合 14"/>
          <p:cNvGrpSpPr/>
          <p:nvPr/>
        </p:nvGrpSpPr>
        <p:grpSpPr>
          <a:xfrm>
            <a:off x="703047" y="481349"/>
            <a:ext cx="9708049" cy="1015278"/>
            <a:chOff x="0" y="0"/>
            <a:chExt cx="11966439" cy="1015278"/>
          </a:xfrm>
        </p:grpSpPr>
        <p:sp>
          <p:nvSpPr>
            <p:cNvPr id="370" name="直接连接符 15"/>
            <p:cNvSpPr/>
            <p:nvPr/>
          </p:nvSpPr>
          <p:spPr>
            <a:xfrm>
              <a:off x="0" y="512593"/>
              <a:ext cx="6864237" cy="4"/>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71" name="矩形 16"/>
            <p:cNvSpPr/>
            <p:nvPr/>
          </p:nvSpPr>
          <p:spPr>
            <a:xfrm>
              <a:off x="16676" y="799834"/>
              <a:ext cx="9641425" cy="215444"/>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p>
          </p:txBody>
        </p:sp>
        <p:sp>
          <p:nvSpPr>
            <p:cNvPr id="372" name="TextBox 13"/>
            <p:cNvSpPr/>
            <p:nvPr/>
          </p:nvSpPr>
          <p:spPr>
            <a:xfrm>
              <a:off x="784436" y="0"/>
              <a:ext cx="11182003"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Challenge Two: High </a:t>
              </a:r>
              <a:r>
                <a:rPr lang="en-US" b="1" dirty="0">
                  <a:latin typeface="Times New Roman" panose="02020603050405020304" pitchFamily="18" charset="0"/>
                  <a:ea typeface="微软雅黑" panose="020B0503020204020204" charset="-122"/>
                  <a:cs typeface="Times New Roman" panose="02020603050405020304" pitchFamily="18" charset="0"/>
                </a:rPr>
                <a:t>C</a:t>
              </a:r>
              <a:r>
                <a:rPr lang="en-US" b="1" dirty="0" smtClean="0">
                  <a:latin typeface="Times New Roman" panose="02020603050405020304" pitchFamily="18" charset="0"/>
                  <a:ea typeface="微软雅黑" panose="020B0503020204020204" charset="-122"/>
                  <a:cs typeface="Times New Roman" panose="02020603050405020304" pitchFamily="18" charset="0"/>
                </a:rPr>
                <a:t>ost</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379" name="组合 33"/>
          <p:cNvGrpSpPr/>
          <p:nvPr/>
        </p:nvGrpSpPr>
        <p:grpSpPr>
          <a:xfrm>
            <a:off x="730106" y="4352077"/>
            <a:ext cx="7794769" cy="1015283"/>
            <a:chOff x="0" y="-1"/>
            <a:chExt cx="9587309" cy="1015282"/>
          </a:xfrm>
        </p:grpSpPr>
        <p:sp>
          <p:nvSpPr>
            <p:cNvPr id="376" name="直接连接符 34"/>
            <p:cNvSpPr/>
            <p:nvPr/>
          </p:nvSpPr>
          <p:spPr>
            <a:xfrm>
              <a:off x="0" y="512595"/>
              <a:ext cx="6864240" cy="5"/>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77" name="矩形 35"/>
            <p:cNvSpPr/>
            <p:nvPr/>
          </p:nvSpPr>
          <p:spPr>
            <a:xfrm>
              <a:off x="0" y="799837"/>
              <a:ext cx="9587309" cy="215444"/>
            </a:xfrm>
            <a:prstGeom prst="rect">
              <a:avLst/>
            </a:prstGeom>
            <a:noFill/>
            <a:ln w="12700" cap="flat">
              <a:noFill/>
              <a:miter lim="400000"/>
            </a:ln>
            <a:effectLst/>
          </p:spPr>
          <p:txBody>
            <a:bodyPr wrap="square" lIns="0" tIns="0" rIns="0" bIns="0" numCol="1" anchor="t">
              <a:spAutoFit/>
            </a:bodyPr>
            <a:lstStyle>
              <a:lvl1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smtClean="0"/>
                <a:t>。</a:t>
              </a:r>
              <a:endParaRPr dirty="0"/>
            </a:p>
          </p:txBody>
        </p:sp>
        <p:sp>
          <p:nvSpPr>
            <p:cNvPr id="378" name="TextBox 13"/>
            <p:cNvSpPr/>
            <p:nvPr/>
          </p:nvSpPr>
          <p:spPr>
            <a:xfrm>
              <a:off x="835760" y="-1"/>
              <a:ext cx="3989456" cy="359073"/>
            </a:xfrm>
            <a:prstGeom prst="rect">
              <a:avLst/>
            </a:prstGeom>
            <a:noFill/>
            <a:ln w="12700" cap="flat">
              <a:noFill/>
              <a:miter lim="400000"/>
            </a:ln>
            <a:effectLst/>
          </p:spPr>
          <p:txBody>
            <a:bodyPr wrap="square" lIns="0" tIns="0" rIns="0" bIns="0" numCol="1" anchor="t">
              <a:spAutoFit/>
            </a:bodyPr>
            <a:lstStyle>
              <a:lvl1pPr marR="457200" defTabSz="266700">
                <a:lnSpc>
                  <a:spcPts val="2800"/>
                </a:lnSpc>
                <a:defRPr sz="2800">
                  <a:latin typeface="冬青黑体简体中文 W6"/>
                  <a:ea typeface="冬青黑体简体中文 W6"/>
                  <a:cs typeface="冬青黑体简体中文 W6"/>
                  <a:sym typeface="冬青黑体简体中文 W6"/>
                </a:defRPr>
              </a:lvl1pPr>
            </a:lstStyle>
            <a:p>
              <a:r>
                <a:rPr lang="en-US" b="1" dirty="0" smtClean="0">
                  <a:latin typeface="Times New Roman" panose="02020603050405020304" pitchFamily="18" charset="0"/>
                  <a:ea typeface="微软雅黑" panose="020B0503020204020204" charset="-122"/>
                  <a:cs typeface="Times New Roman" panose="02020603050405020304" pitchFamily="18" charset="0"/>
                </a:rPr>
                <a:t>Solutions</a:t>
              </a:r>
              <a:endParaRPr b="1" dirty="0">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380" name="Picture 3" descr="Picture 3"/>
          <p:cNvPicPr>
            <a:picLocks noChangeAspect="1"/>
          </p:cNvPicPr>
          <p:nvPr/>
        </p:nvPicPr>
        <p:blipFill>
          <a:blip r:embed="rId3"/>
          <a:stretch>
            <a:fillRect/>
          </a:stretch>
        </p:blipFill>
        <p:spPr>
          <a:xfrm>
            <a:off x="703047" y="406203"/>
            <a:ext cx="434219" cy="434221"/>
          </a:xfrm>
          <a:prstGeom prst="rect">
            <a:avLst/>
          </a:prstGeom>
          <a:ln w="12700">
            <a:miter lim="400000"/>
            <a:headEnd/>
            <a:tailEnd/>
          </a:ln>
        </p:spPr>
      </p:pic>
      <p:pic>
        <p:nvPicPr>
          <p:cNvPr id="381" name="Picture 4" descr="Picture 4"/>
          <p:cNvPicPr>
            <a:picLocks noChangeAspect="1"/>
          </p:cNvPicPr>
          <p:nvPr/>
        </p:nvPicPr>
        <p:blipFill>
          <a:blip r:embed="rId4"/>
          <a:stretch>
            <a:fillRect/>
          </a:stretch>
        </p:blipFill>
        <p:spPr>
          <a:xfrm>
            <a:off x="887809" y="4278397"/>
            <a:ext cx="440766" cy="440765"/>
          </a:xfrm>
          <a:prstGeom prst="rect">
            <a:avLst/>
          </a:prstGeom>
          <a:ln w="12700">
            <a:miter lim="400000"/>
            <a:headEnd/>
            <a:tailEnd/>
          </a:ln>
        </p:spPr>
      </p:pic>
      <p:pic>
        <p:nvPicPr>
          <p:cNvPr id="6146" name="Picture 2" descr="D:\项目\万物链\PPT图片\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591" y="2104585"/>
            <a:ext cx="28575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项目\万物链\PPT图片\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2075" y="4499586"/>
            <a:ext cx="2857500" cy="1047750"/>
          </a:xfrm>
          <a:prstGeom prst="rect">
            <a:avLst/>
          </a:prstGeom>
          <a:noFill/>
          <a:extLst>
            <a:ext uri="{909E8E84-426E-40DD-AFC4-6F175D3DCCD1}">
              <a14:hiddenFill xmlns:a14="http://schemas.microsoft.com/office/drawing/2010/main">
                <a:solidFill>
                  <a:srgbClr val="FFFFFF"/>
                </a:solidFill>
              </a14:hiddenFill>
            </a:ext>
          </a:extLst>
        </p:spPr>
      </p:pic>
      <p:sp>
        <p:nvSpPr>
          <p:cNvPr id="16" name="下箭头 15"/>
          <p:cNvSpPr/>
          <p:nvPr/>
        </p:nvSpPr>
        <p:spPr>
          <a:xfrm>
            <a:off x="9822291" y="3308154"/>
            <a:ext cx="800100" cy="1190625"/>
          </a:xfrm>
          <a:prstGeom prst="downArrow">
            <a:avLst>
              <a:gd name="adj1" fmla="val 45238"/>
              <a:gd name="adj2" fmla="val 63095"/>
            </a:avLst>
          </a:prstGeom>
          <a:solidFill>
            <a:schemeClr val="tx2">
              <a:lumMod val="40000"/>
              <a:lumOff val="60000"/>
            </a:schemeClr>
          </a:solidFill>
          <a:ln w="15240" cap="flat">
            <a:solidFill>
              <a:schemeClr val="tx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3" name="矩形 2"/>
          <p:cNvSpPr/>
          <p:nvPr/>
        </p:nvSpPr>
        <p:spPr>
          <a:xfrm>
            <a:off x="626543" y="1227422"/>
            <a:ext cx="8167048" cy="3077766"/>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Before the revenue of </a:t>
            </a:r>
            <a:r>
              <a:rPr lang="en-US" altLang="zh-CN" sz="1600" dirty="0" err="1">
                <a:latin typeface="Times New Roman" panose="02020603050405020304" pitchFamily="18" charset="0"/>
                <a:cs typeface="Times New Roman" panose="02020603050405020304" pitchFamily="18" charset="0"/>
              </a:rPr>
              <a:t>IoT</a:t>
            </a:r>
            <a:r>
              <a:rPr lang="en-US" altLang="zh-CN" sz="1600" dirty="0">
                <a:latin typeface="Times New Roman" panose="02020603050405020304" pitchFamily="18" charset="0"/>
                <a:cs typeface="Times New Roman" panose="02020603050405020304" pitchFamily="18" charset="0"/>
              </a:rPr>
              <a:t> reaches market expectation, the cost of </a:t>
            </a:r>
            <a:r>
              <a:rPr lang="en-US" altLang="zh-CN" sz="1600" dirty="0" err="1">
                <a:latin typeface="Times New Roman" panose="02020603050405020304" pitchFamily="18" charset="0"/>
                <a:cs typeface="Times New Roman" panose="02020603050405020304" pitchFamily="18" charset="0"/>
              </a:rPr>
              <a:t>IoT</a:t>
            </a:r>
            <a:r>
              <a:rPr lang="en-US" altLang="zh-CN" sz="1600" dirty="0">
                <a:latin typeface="Times New Roman" panose="02020603050405020304" pitchFamily="18" charset="0"/>
                <a:cs typeface="Times New Roman" panose="02020603050405020304" pitchFamily="18" charset="0"/>
              </a:rPr>
              <a:t> is still extremely high. Many of the existing </a:t>
            </a:r>
            <a:r>
              <a:rPr lang="en-US" altLang="zh-CN" sz="1600" dirty="0" err="1">
                <a:latin typeface="Times New Roman" panose="02020603050405020304" pitchFamily="18" charset="0"/>
                <a:cs typeface="Times New Roman" panose="02020603050405020304" pitchFamily="18" charset="0"/>
              </a:rPr>
              <a:t>IoT</a:t>
            </a:r>
            <a:r>
              <a:rPr lang="en-US" altLang="zh-CN" sz="1600" dirty="0">
                <a:latin typeface="Times New Roman" panose="02020603050405020304" pitchFamily="18" charset="0"/>
                <a:cs typeface="Times New Roman" panose="02020603050405020304" pitchFamily="18" charset="0"/>
              </a:rPr>
              <a:t> solutions are of quite high expense. Besides the cost for intermediaries of these services, building and maintaining the basic facilities related to centralized cloud and large-scale server cluster are also very expensive</a:t>
            </a:r>
            <a:r>
              <a:rPr lang="en-US" altLang="zh-CN" sz="1600" dirty="0" smtClean="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But for </a:t>
            </a:r>
            <a:r>
              <a:rPr lang="en-US" altLang="zh-CN" sz="1600" dirty="0" err="1">
                <a:latin typeface="Times New Roman" panose="02020603050405020304" pitchFamily="18" charset="0"/>
                <a:cs typeface="Times New Roman" panose="02020603050405020304" pitchFamily="18" charset="0"/>
              </a:rPr>
              <a:t>IoT</a:t>
            </a:r>
            <a:r>
              <a:rPr lang="en-US" altLang="zh-CN" sz="1600" dirty="0">
                <a:latin typeface="Times New Roman" panose="02020603050405020304" pitchFamily="18" charset="0"/>
                <a:cs typeface="Times New Roman" panose="02020603050405020304" pitchFamily="18" charset="0"/>
              </a:rPr>
              <a:t>, the equipment manufacture enterprises don’t have enough profits to make up the money for supporting and maintaining the equipment for a long period. Meanwhile, it will cost a great deal of money to serve hundreds of billions of smart devices. Even the maintenance of centralized server for updating software will also cost a lot.</a:t>
            </a:r>
            <a:endParaRPr lang="zh-CN"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The operating costs of WeChat server for 600 million users have reached above 300 million yuan per month. Now there are 4.9 billion devices online, the annual operating cost of servers will be 29.4 billion yuan and the number is still increasing rapidly every year.</a:t>
            </a:r>
            <a:endParaRPr lang="zh-CN" altLang="zh-CN" sz="1600" dirty="0">
              <a:latin typeface="Times New Roman" panose="02020603050405020304" pitchFamily="18" charset="0"/>
              <a:cs typeface="Times New Roman" panose="02020603050405020304" pitchFamily="18" charset="0"/>
            </a:endParaRPr>
          </a:p>
          <a:p>
            <a:endParaRPr lang="zh-CN" altLang="zh-CN" dirty="0"/>
          </a:p>
        </p:txBody>
      </p:sp>
      <p:sp>
        <p:nvSpPr>
          <p:cNvPr id="5" name="矩形 4"/>
          <p:cNvSpPr/>
          <p:nvPr/>
        </p:nvSpPr>
        <p:spPr>
          <a:xfrm>
            <a:off x="701185" y="4826675"/>
            <a:ext cx="8280890" cy="1477328"/>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future ITC will surly have tens of thousands of nodes and they will be absolutely adequate to meet the needs of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 data storage with a combination of </a:t>
            </a:r>
            <a:r>
              <a:rPr lang="en-US" altLang="zh-CN" dirty="0" err="1">
                <a:latin typeface="Times New Roman" panose="02020603050405020304" pitchFamily="18" charset="0"/>
                <a:cs typeface="Times New Roman" panose="02020603050405020304" pitchFamily="18" charset="0"/>
              </a:rPr>
              <a:t>blockchain’s</a:t>
            </a:r>
            <a:r>
              <a:rPr lang="en-US" altLang="zh-CN" dirty="0">
                <a:latin typeface="Times New Roman" panose="02020603050405020304" pitchFamily="18" charset="0"/>
                <a:cs typeface="Times New Roman" panose="02020603050405020304" pitchFamily="18" charset="0"/>
              </a:rPr>
              <a:t> distributed ledger technology. And thanks to the de-centralization of </a:t>
            </a:r>
            <a:r>
              <a:rPr lang="en-US" altLang="zh-CN" dirty="0" err="1">
                <a:latin typeface="Times New Roman" panose="02020603050405020304" pitchFamily="18" charset="0"/>
                <a:cs typeface="Times New Roman" panose="02020603050405020304" pitchFamily="18" charset="0"/>
              </a:rPr>
              <a:t>blockchain</a:t>
            </a:r>
            <a:r>
              <a:rPr lang="en-US" altLang="zh-CN" dirty="0">
                <a:latin typeface="Times New Roman" panose="02020603050405020304" pitchFamily="18" charset="0"/>
                <a:cs typeface="Times New Roman" panose="02020603050405020304" pitchFamily="18" charset="0"/>
              </a:rPr>
              <a:t>, there is no need for highly-intensive computer cluster. Both of the technologies have dramatically reduced the operating and maintaining cost of the whole </a:t>
            </a:r>
            <a:r>
              <a:rPr lang="en-US" altLang="zh-CN" dirty="0" err="1">
                <a:latin typeface="Times New Roman" panose="02020603050405020304" pitchFamily="18" charset="0"/>
                <a:cs typeface="Times New Roman" panose="02020603050405020304" pitchFamily="18" charset="0"/>
              </a:rPr>
              <a:t>IoT</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文本框 2"/>
          <p:cNvSpPr/>
          <p:nvPr/>
        </p:nvSpPr>
        <p:spPr>
          <a:xfrm>
            <a:off x="2455301" y="643456"/>
            <a:ext cx="7348294" cy="523216"/>
          </a:xfrm>
          <a:prstGeom prst="rect">
            <a:avLst/>
          </a:prstGeom>
          <a:ln w="12700">
            <a:miter lim="400000"/>
          </a:ln>
        </p:spPr>
        <p:txBody>
          <a:bodyPr wrap="square" lIns="45718" tIns="45718" rIns="45718" bIns="45718">
            <a:spAutoFit/>
          </a:bodyPr>
          <a:lstStyle>
            <a:lvl1pPr>
              <a:defRPr sz="2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800" b="1" dirty="0" smtClean="0">
                <a:latin typeface="Times New Roman" panose="02020603050405020304" pitchFamily="18" charset="0"/>
                <a:cs typeface="Times New Roman" panose="02020603050405020304" pitchFamily="18" charset="0"/>
                <a:sym typeface="冬青黑体简体中文 W6"/>
              </a:rPr>
              <a:t>Advantages of </a:t>
            </a:r>
            <a:r>
              <a:rPr lang="en-US" sz="2800" b="1" dirty="0" err="1" smtClean="0">
                <a:latin typeface="Times New Roman" panose="02020603050405020304" pitchFamily="18" charset="0"/>
                <a:cs typeface="Times New Roman" panose="02020603050405020304" pitchFamily="18" charset="0"/>
                <a:sym typeface="冬青黑体简体中文 W6"/>
              </a:rPr>
              <a:t>Blockchain</a:t>
            </a:r>
            <a:r>
              <a:rPr lang="en-US" sz="2800" b="1" dirty="0" smtClean="0">
                <a:latin typeface="Times New Roman" panose="02020603050405020304" pitchFamily="18" charset="0"/>
                <a:cs typeface="Times New Roman" panose="02020603050405020304" pitchFamily="18" charset="0"/>
                <a:sym typeface="冬青黑体简体中文 W6"/>
              </a:rPr>
              <a:t> Solutions</a:t>
            </a:r>
            <a:endParaRPr sz="2800" b="1" dirty="0">
              <a:latin typeface="Times New Roman" panose="02020603050405020304" pitchFamily="18" charset="0"/>
              <a:cs typeface="Times New Roman" panose="02020603050405020304" pitchFamily="18" charset="0"/>
              <a:sym typeface="冬青黑体简体中文 W6"/>
            </a:endParaRPr>
          </a:p>
        </p:txBody>
      </p:sp>
      <p:grpSp>
        <p:nvGrpSpPr>
          <p:cNvPr id="434" name="组合 13"/>
          <p:cNvGrpSpPr/>
          <p:nvPr/>
        </p:nvGrpSpPr>
        <p:grpSpPr>
          <a:xfrm>
            <a:off x="2343149" y="1800223"/>
            <a:ext cx="7800978" cy="1334654"/>
            <a:chOff x="0" y="-1"/>
            <a:chExt cx="7800977" cy="1334652"/>
          </a:xfrm>
        </p:grpSpPr>
        <p:sp>
          <p:nvSpPr>
            <p:cNvPr id="432" name="圆角矩形 14"/>
            <p:cNvSpPr/>
            <p:nvPr/>
          </p:nvSpPr>
          <p:spPr>
            <a:xfrm>
              <a:off x="0" y="-1"/>
              <a:ext cx="7800977" cy="1334652"/>
            </a:xfrm>
            <a:prstGeom prst="roundRect">
              <a:avLst>
                <a:gd name="adj" fmla="val 50000"/>
              </a:avLst>
            </a:prstGeom>
            <a:noFill/>
            <a:ln w="12700" cap="flat">
              <a:solidFill>
                <a:srgbClr val="BFBFBF"/>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33" name="矩形 15"/>
            <p:cNvSpPr/>
            <p:nvPr/>
          </p:nvSpPr>
          <p:spPr>
            <a:xfrm>
              <a:off x="1784295" y="552696"/>
              <a:ext cx="5824912" cy="215444"/>
            </a:xfrm>
            <a:prstGeom prst="rect">
              <a:avLst/>
            </a:prstGeom>
            <a:noFill/>
            <a:ln w="12700" cap="flat">
              <a:noFill/>
              <a:miter lim="400000"/>
            </a:ln>
            <a:effectLst/>
          </p:spPr>
          <p:txBody>
            <a:bodyPr wrap="square" lIns="0" tIns="0" rIns="0" bIns="0" numCol="1" anchor="t">
              <a:spAutoFit/>
            </a:bodyPr>
            <a:lstStyle/>
            <a:p>
              <a: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smtClean="0">
                  <a:solidFill>
                    <a:srgbClr val="FF0000"/>
                  </a:solidFill>
                </a:rPr>
                <a:t>。</a:t>
              </a:r>
              <a:endParaRPr lang="en-US" altLang="zh-CN" dirty="0">
                <a:solidFill>
                  <a:srgbClr val="FF0000"/>
                </a:solidFill>
              </a:endParaRPr>
            </a:p>
          </p:txBody>
        </p:sp>
      </p:grpSp>
      <p:grpSp>
        <p:nvGrpSpPr>
          <p:cNvPr id="437" name="组合 16"/>
          <p:cNvGrpSpPr/>
          <p:nvPr/>
        </p:nvGrpSpPr>
        <p:grpSpPr>
          <a:xfrm>
            <a:off x="2334396" y="1696932"/>
            <a:ext cx="1456995" cy="1456995"/>
            <a:chOff x="0" y="0"/>
            <a:chExt cx="1456994" cy="1456994"/>
          </a:xfrm>
        </p:grpSpPr>
        <p:sp>
          <p:nvSpPr>
            <p:cNvPr id="435" name="椭圆 17"/>
            <p:cNvSpPr/>
            <p:nvPr/>
          </p:nvSpPr>
          <p:spPr>
            <a:xfrm>
              <a:off x="-1" y="-1"/>
              <a:ext cx="1456995" cy="1456995"/>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36" name="TextBox 13"/>
            <p:cNvSpPr/>
            <p:nvPr/>
          </p:nvSpPr>
          <p:spPr>
            <a:xfrm>
              <a:off x="191768" y="328199"/>
              <a:ext cx="1073453" cy="345629"/>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t>1</a:t>
              </a:r>
            </a:p>
          </p:txBody>
        </p:sp>
      </p:grpSp>
      <p:sp>
        <p:nvSpPr>
          <p:cNvPr id="438" name="矩形 1"/>
          <p:cNvSpPr/>
          <p:nvPr/>
        </p:nvSpPr>
        <p:spPr>
          <a:xfrm>
            <a:off x="2427438" y="2345805"/>
            <a:ext cx="1309008" cy="338550"/>
          </a:xfrm>
          <a:prstGeom prst="rect">
            <a:avLst/>
          </a:prstGeom>
          <a:ln w="12700">
            <a:miter lim="400000"/>
          </a:ln>
        </p:spPr>
        <p:txBody>
          <a:bodyPr wrap="none" lIns="45718" tIns="45718" rIns="45718" bIns="45718">
            <a:spAutoFit/>
          </a:bodyPr>
          <a:lstStyle>
            <a:lvl1pPr algn="ctr" defTabSz="1216660">
              <a:spcBef>
                <a:spcPts val="300"/>
              </a:spcBef>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smtClean="0">
                <a:latin typeface="Times New Roman" panose="02020603050405020304" pitchFamily="18" charset="0"/>
                <a:cs typeface="Times New Roman" panose="02020603050405020304" pitchFamily="18" charset="0"/>
              </a:rPr>
              <a:t>High Security</a:t>
            </a:r>
            <a:endParaRPr dirty="0">
              <a:latin typeface="Times New Roman" panose="02020603050405020304" pitchFamily="18" charset="0"/>
              <a:cs typeface="Times New Roman" panose="02020603050405020304" pitchFamily="18" charset="0"/>
            </a:endParaRPr>
          </a:p>
        </p:txBody>
      </p:sp>
      <p:grpSp>
        <p:nvGrpSpPr>
          <p:cNvPr id="441" name="组合 21"/>
          <p:cNvGrpSpPr/>
          <p:nvPr/>
        </p:nvGrpSpPr>
        <p:grpSpPr>
          <a:xfrm>
            <a:off x="2352674" y="3734944"/>
            <a:ext cx="7800978" cy="1334652"/>
            <a:chOff x="0" y="-2"/>
            <a:chExt cx="7800977" cy="1334651"/>
          </a:xfrm>
        </p:grpSpPr>
        <p:sp>
          <p:nvSpPr>
            <p:cNvPr id="439" name="圆角矩形 22"/>
            <p:cNvSpPr/>
            <p:nvPr/>
          </p:nvSpPr>
          <p:spPr>
            <a:xfrm>
              <a:off x="0" y="-2"/>
              <a:ext cx="7800977" cy="1334651"/>
            </a:xfrm>
            <a:prstGeom prst="roundRect">
              <a:avLst>
                <a:gd name="adj" fmla="val 50000"/>
              </a:avLst>
            </a:prstGeom>
            <a:noFill/>
            <a:ln w="12700" cap="flat">
              <a:solidFill>
                <a:srgbClr val="BFBFBF"/>
              </a:solidFill>
              <a:prstDash val="solid"/>
              <a:miter lim="800000"/>
            </a:ln>
            <a:effectLst/>
          </p:spPr>
          <p:txBody>
            <a:bodyPr wrap="square" lIns="45718" tIns="45718" rIns="45718" bIns="45718" numCol="1" anchor="ctr">
              <a:noAutofit/>
            </a:bodyPr>
            <a:lstStyle/>
            <a:p>
              <a:pPr algn="ctr">
                <a:defRPr>
                  <a:solidFill>
                    <a:srgbClr val="FFFFFF"/>
                  </a:solidFill>
                </a:defRPr>
              </a:pPr>
              <a:endParaRPr/>
            </a:p>
          </p:txBody>
        </p:sp>
        <p:sp>
          <p:nvSpPr>
            <p:cNvPr id="440" name="矩形 23"/>
            <p:cNvSpPr/>
            <p:nvPr/>
          </p:nvSpPr>
          <p:spPr>
            <a:xfrm>
              <a:off x="477915" y="486893"/>
              <a:ext cx="5824912" cy="215444"/>
            </a:xfrm>
            <a:prstGeom prst="rect">
              <a:avLst/>
            </a:prstGeom>
            <a:noFill/>
            <a:ln w="12700" cap="flat">
              <a:noFill/>
              <a:miter lim="400000"/>
            </a:ln>
            <a:effectLst/>
          </p:spPr>
          <p:txBody>
            <a:bodyPr wrap="square" lIns="0" tIns="0" rIns="0" bIns="0" numCol="1" anchor="t">
              <a:spAutoFit/>
            </a:bodyPr>
            <a:lstStyle>
              <a:lvl1pPr defTabSz="1216660">
                <a:spcBef>
                  <a:spcPts val="300"/>
                </a:spcBef>
                <a:defRPr sz="14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dirty="0"/>
            </a:p>
          </p:txBody>
        </p:sp>
      </p:grpSp>
      <p:grpSp>
        <p:nvGrpSpPr>
          <p:cNvPr id="444" name="组合 24"/>
          <p:cNvGrpSpPr/>
          <p:nvPr/>
        </p:nvGrpSpPr>
        <p:grpSpPr>
          <a:xfrm>
            <a:off x="8687134" y="3631652"/>
            <a:ext cx="1456997" cy="1456997"/>
            <a:chOff x="0" y="0"/>
            <a:chExt cx="1456995" cy="1456995"/>
          </a:xfrm>
        </p:grpSpPr>
        <p:sp>
          <p:nvSpPr>
            <p:cNvPr id="442" name="椭圆 25"/>
            <p:cNvSpPr/>
            <p:nvPr/>
          </p:nvSpPr>
          <p:spPr>
            <a:xfrm>
              <a:off x="-1" y="-1"/>
              <a:ext cx="1456996" cy="1456996"/>
            </a:xfrm>
            <a:prstGeom prst="ellipse">
              <a:avLst/>
            </a:prstGeom>
            <a:solidFill>
              <a:srgbClr val="2D3E50"/>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443" name="TextBox 13"/>
            <p:cNvSpPr/>
            <p:nvPr/>
          </p:nvSpPr>
          <p:spPr>
            <a:xfrm>
              <a:off x="191768" y="328199"/>
              <a:ext cx="1073454" cy="345629"/>
            </a:xfrm>
            <a:prstGeom prst="rect">
              <a:avLst/>
            </a:prstGeom>
            <a:noFill/>
            <a:ln w="12700" cap="flat">
              <a:noFill/>
              <a:miter lim="400000"/>
            </a:ln>
            <a:effectLst/>
          </p:spPr>
          <p:txBody>
            <a:bodyPr wrap="square" lIns="0" tIns="0" rIns="0" bIns="0" numCol="1" anchor="t">
              <a:spAutoFit/>
            </a:bodyPr>
            <a:lstStyle>
              <a:lvl1pPr algn="ctr" defTabSz="1216660">
                <a:spcBef>
                  <a:spcPts val="500"/>
                </a:spcBef>
                <a:defRPr sz="2400" b="1">
                  <a:solidFill>
                    <a:srgbClr val="FFFFFF"/>
                  </a:solidFill>
                  <a:latin typeface="Arial" panose="020B0604020202020204"/>
                  <a:ea typeface="Arial" panose="020B0604020202020204"/>
                  <a:cs typeface="Arial" panose="020B0604020202020204"/>
                  <a:sym typeface="Arial" panose="020B0604020202020204"/>
                </a:defRPr>
              </a:lvl1pPr>
            </a:lstStyle>
            <a:p>
              <a:r>
                <a:t>2</a:t>
              </a:r>
            </a:p>
          </p:txBody>
        </p:sp>
      </p:grpSp>
      <p:sp>
        <p:nvSpPr>
          <p:cNvPr id="445" name="矩形 27"/>
          <p:cNvSpPr/>
          <p:nvPr/>
        </p:nvSpPr>
        <p:spPr>
          <a:xfrm>
            <a:off x="8985108" y="4360147"/>
            <a:ext cx="929096" cy="338550"/>
          </a:xfrm>
          <a:prstGeom prst="rect">
            <a:avLst/>
          </a:prstGeom>
          <a:ln w="12700">
            <a:miter lim="400000"/>
          </a:ln>
        </p:spPr>
        <p:txBody>
          <a:bodyPr wrap="none" lIns="45718" tIns="45718" rIns="45718" bIns="45718">
            <a:spAutoFit/>
          </a:bodyPr>
          <a:lstStyle>
            <a:lvl1pPr algn="ctr" defTabSz="1216660">
              <a:spcBef>
                <a:spcPts val="300"/>
              </a:spcBef>
              <a:defRPr sz="16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smtClean="0">
                <a:latin typeface="Times New Roman" panose="02020603050405020304" pitchFamily="18" charset="0"/>
                <a:cs typeface="Times New Roman" panose="02020603050405020304" pitchFamily="18" charset="0"/>
              </a:rPr>
              <a:t>Low Cost</a:t>
            </a:r>
            <a:endParaRPr dirty="0">
              <a:latin typeface="Times New Roman" panose="02020603050405020304" pitchFamily="18" charset="0"/>
              <a:cs typeface="Times New Roman" panose="02020603050405020304" pitchFamily="18" charset="0"/>
            </a:endParaRPr>
          </a:p>
        </p:txBody>
      </p:sp>
      <p:sp>
        <p:nvSpPr>
          <p:cNvPr id="19" name="直接连接符 15"/>
          <p:cNvSpPr/>
          <p:nvPr/>
        </p:nvSpPr>
        <p:spPr>
          <a:xfrm>
            <a:off x="2352673" y="1329457"/>
            <a:ext cx="8991605" cy="1"/>
          </a:xfrm>
          <a:prstGeom prst="line">
            <a:avLst/>
          </a:prstGeom>
          <a:noFill/>
          <a:ln w="6350" cap="flat">
            <a:solidFill>
              <a:srgbClr val="969696"/>
            </a:solidFill>
            <a:prstDash val="solid"/>
            <a:miter lim="800000"/>
          </a:ln>
          <a:effectLst/>
        </p:spPr>
        <p:txBody>
          <a:bodyPr wrap="square" lIns="45718" tIns="45718" rIns="45718" bIns="45718" numCol="1" anchor="t">
            <a:noAutofit/>
          </a:bodyPr>
          <a:lstStyle/>
          <a:p>
            <a:endParaRPr/>
          </a:p>
        </p:txBody>
      </p:sp>
      <p:sp>
        <p:nvSpPr>
          <p:cNvPr id="3" name="矩形 2"/>
          <p:cNvSpPr/>
          <p:nvPr/>
        </p:nvSpPr>
        <p:spPr>
          <a:xfrm>
            <a:off x="3818204" y="2191914"/>
            <a:ext cx="6096000" cy="646331"/>
          </a:xfrm>
          <a:prstGeom prst="rect">
            <a:avLst/>
          </a:prstGeom>
        </p:spPr>
        <p:txBody>
          <a:bodyPr>
            <a:spAutoFit/>
          </a:bodyPr>
          <a:lstStyle/>
          <a:p>
            <a:r>
              <a:rPr lang="en-US" altLang="zh-CN" dirty="0">
                <a:solidFill>
                  <a:srgbClr val="FF0000"/>
                </a:solidFill>
                <a:latin typeface="Times New Roman" panose="02020603050405020304" pitchFamily="18" charset="0"/>
                <a:cs typeface="Times New Roman" panose="02020603050405020304" pitchFamily="18" charset="0"/>
              </a:rPr>
              <a:t>The basic architecture of </a:t>
            </a:r>
            <a:r>
              <a:rPr lang="en-US" altLang="zh-CN" dirty="0" err="1">
                <a:solidFill>
                  <a:srgbClr val="FF0000"/>
                </a:solidFill>
                <a:latin typeface="Times New Roman" panose="02020603050405020304" pitchFamily="18" charset="0"/>
                <a:cs typeface="Times New Roman" panose="02020603050405020304" pitchFamily="18" charset="0"/>
              </a:rPr>
              <a:t>blockchain</a:t>
            </a:r>
            <a:r>
              <a:rPr lang="en-US" altLang="zh-CN" dirty="0">
                <a:solidFill>
                  <a:srgbClr val="FF0000"/>
                </a:solidFill>
                <a:latin typeface="Times New Roman" panose="02020603050405020304" pitchFamily="18" charset="0"/>
                <a:cs typeface="Times New Roman" panose="02020603050405020304" pitchFamily="18" charset="0"/>
              </a:rPr>
              <a:t> is immune to traditional internet attacks.</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a:xfrm>
            <a:off x="2889108" y="3959851"/>
            <a:ext cx="6096000" cy="923330"/>
          </a:xfrm>
          <a:prstGeom prst="rect">
            <a:avLst/>
          </a:prstGeom>
        </p:spPr>
        <p:txBody>
          <a:bodyPr>
            <a:spAutoFit/>
          </a:bodyPr>
          <a:lstStyle/>
          <a:p>
            <a:r>
              <a:rPr lang="en-US" altLang="zh-CN" dirty="0">
                <a:solidFill>
                  <a:srgbClr val="FF0000"/>
                </a:solidFill>
                <a:latin typeface="Times New Roman" panose="02020603050405020304" pitchFamily="18" charset="0"/>
                <a:cs typeface="Times New Roman" panose="02020603050405020304" pitchFamily="18" charset="0"/>
              </a:rPr>
              <a:t>The features of decentralization, multi centers and weakening centralization will reduce the operation cost of centralized architecture.</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med" advClick="0" advTm="0"/>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12652</TotalTime>
  <Words>3153</Words>
  <Application>Microsoft Office PowerPoint</Application>
  <PresentationFormat>自定义</PresentationFormat>
  <Paragraphs>225</Paragraphs>
  <Slides>36</Slides>
  <Notes>29</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PowerPoint 演示文稿</vt:lpstr>
      <vt:lpstr>PowerPoint 演示文稿</vt:lpstr>
      <vt:lpstr>PowerPoint 演示文稿</vt:lpstr>
      <vt:lpstr>PowerPoint 演示文稿</vt:lpstr>
      <vt:lpstr>Overview of IoT Industry</vt:lpstr>
      <vt:lpstr>Possible Future</vt:lpstr>
      <vt:lpstr>PowerPoint 演示文稿</vt:lpstr>
      <vt:lpstr>PowerPoint 演示文稿</vt:lpstr>
      <vt:lpstr>PowerPoint 演示文稿</vt:lpstr>
      <vt:lpstr>PowerPoint 演示文稿</vt:lpstr>
      <vt:lpstr>PowerPoint 演示文稿</vt:lpstr>
      <vt:lpstr>PowerPoint 演示文稿</vt:lpstr>
      <vt:lpstr>Performance Analysis of ITC Execution Efficiency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 A</dc:creator>
  <cp:lastModifiedBy>B A</cp:lastModifiedBy>
  <cp:revision>265</cp:revision>
  <dcterms:created xsi:type="dcterms:W3CDTF">2017-06-25T08:17:00Z</dcterms:created>
  <dcterms:modified xsi:type="dcterms:W3CDTF">2017-12-06T07:40:27Z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